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notesSlides/notesSlide18.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9.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2.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4.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7.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8.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9.xml" ContentType="application/vnd.openxmlformats-officedocument.presentationml.notesSlid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0.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1.xml" ContentType="application/vnd.openxmlformats-officedocument.presentationml.notesSl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2.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3.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4.xml" ContentType="application/vnd.openxmlformats-officedocument.presentationml.notesSlid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35.xml" ContentType="application/vnd.openxmlformats-officedocument.presentationml.notesSlid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36.xml" ContentType="application/vnd.openxmlformats-officedocument.presentationml.notesSlid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37.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38.xml" ContentType="application/vnd.openxmlformats-officedocument.presentationml.notesSlid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9.xml" ContentType="application/vnd.openxmlformats-officedocument.presentationml.notesSlid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40.xml" ContentType="application/vnd.openxmlformats-officedocument.presentationml.notesSlid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1.xml" ContentType="application/vnd.openxmlformats-officedocument.presentationml.notesSlid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42.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45.xml" ContentType="application/vnd.openxmlformats-officedocument.presentationml.notesSlide+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46.xml" ContentType="application/vnd.openxmlformats-officedocument.presentationml.notesSlid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47.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49" r:id="rId2"/>
    <p:sldMasterId id="2147483783" r:id="rId3"/>
    <p:sldMasterId id="2147483800" r:id="rId4"/>
    <p:sldMasterId id="2147483864" r:id="rId5"/>
    <p:sldMasterId id="2147483929" r:id="rId6"/>
    <p:sldMasterId id="2147483947" r:id="rId7"/>
  </p:sldMasterIdLst>
  <p:notesMasterIdLst>
    <p:notesMasterId r:id="rId113"/>
  </p:notesMasterIdLst>
  <p:sldIdLst>
    <p:sldId id="4965" r:id="rId8"/>
    <p:sldId id="4873" r:id="rId9"/>
    <p:sldId id="4874" r:id="rId10"/>
    <p:sldId id="4875" r:id="rId11"/>
    <p:sldId id="3352" r:id="rId12"/>
    <p:sldId id="2394" r:id="rId13"/>
    <p:sldId id="4697" r:id="rId14"/>
    <p:sldId id="4966" r:id="rId15"/>
    <p:sldId id="1857" r:id="rId16"/>
    <p:sldId id="4395" r:id="rId17"/>
    <p:sldId id="4396" r:id="rId18"/>
    <p:sldId id="4397" r:id="rId19"/>
    <p:sldId id="4967" r:id="rId20"/>
    <p:sldId id="4100" r:id="rId21"/>
    <p:sldId id="4968" r:id="rId22"/>
    <p:sldId id="4214" r:id="rId23"/>
    <p:sldId id="4765" r:id="rId24"/>
    <p:sldId id="4814" r:id="rId25"/>
    <p:sldId id="4842" r:id="rId26"/>
    <p:sldId id="4843" r:id="rId27"/>
    <p:sldId id="4956" r:id="rId28"/>
    <p:sldId id="4844" r:id="rId29"/>
    <p:sldId id="4845" r:id="rId30"/>
    <p:sldId id="4957" r:id="rId31"/>
    <p:sldId id="4802" r:id="rId32"/>
    <p:sldId id="4803" r:id="rId33"/>
    <p:sldId id="4804" r:id="rId34"/>
    <p:sldId id="4848" r:id="rId35"/>
    <p:sldId id="4849" r:id="rId36"/>
    <p:sldId id="4695" r:id="rId37"/>
    <p:sldId id="4696" r:id="rId38"/>
    <p:sldId id="4800" r:id="rId39"/>
    <p:sldId id="4124" r:id="rId40"/>
    <p:sldId id="4721" r:id="rId41"/>
    <p:sldId id="4969" r:id="rId42"/>
    <p:sldId id="4361" r:id="rId43"/>
    <p:sldId id="4801" r:id="rId44"/>
    <p:sldId id="4958" r:id="rId45"/>
    <p:sldId id="4363" r:id="rId46"/>
    <p:sldId id="4362" r:id="rId47"/>
    <p:sldId id="4850" r:id="rId48"/>
    <p:sldId id="4970" r:id="rId49"/>
    <p:sldId id="4646" r:id="rId50"/>
    <p:sldId id="4855" r:id="rId51"/>
    <p:sldId id="4959" r:id="rId52"/>
    <p:sldId id="4647" r:id="rId53"/>
    <p:sldId id="4648" r:id="rId54"/>
    <p:sldId id="4851" r:id="rId55"/>
    <p:sldId id="4971" r:id="rId56"/>
    <p:sldId id="4660" r:id="rId57"/>
    <p:sldId id="4856" r:id="rId58"/>
    <p:sldId id="4960" r:id="rId59"/>
    <p:sldId id="4661" r:id="rId60"/>
    <p:sldId id="4662" r:id="rId61"/>
    <p:sldId id="4852" r:id="rId62"/>
    <p:sldId id="4796" r:id="rId63"/>
    <p:sldId id="4955" r:id="rId64"/>
    <p:sldId id="4911" r:id="rId65"/>
    <p:sldId id="4797" r:id="rId66"/>
    <p:sldId id="4798" r:id="rId67"/>
    <p:sldId id="4972" r:id="rId68"/>
    <p:sldId id="4680" r:id="rId69"/>
    <p:sldId id="4857" r:id="rId70"/>
    <p:sldId id="4961" r:id="rId71"/>
    <p:sldId id="4681" r:id="rId72"/>
    <p:sldId id="4682" r:id="rId73"/>
    <p:sldId id="4853" r:id="rId74"/>
    <p:sldId id="4973" r:id="rId75"/>
    <p:sldId id="4792" r:id="rId76"/>
    <p:sldId id="4858" r:id="rId77"/>
    <p:sldId id="4962" r:id="rId78"/>
    <p:sldId id="4793" r:id="rId79"/>
    <p:sldId id="4794" r:id="rId80"/>
    <p:sldId id="4854" r:id="rId81"/>
    <p:sldId id="4974" r:id="rId82"/>
    <p:sldId id="4081" r:id="rId83"/>
    <p:sldId id="258" r:id="rId84"/>
    <p:sldId id="265" r:id="rId85"/>
    <p:sldId id="4083" r:id="rId86"/>
    <p:sldId id="260" r:id="rId87"/>
    <p:sldId id="4975" r:id="rId88"/>
    <p:sldId id="4287" r:id="rId89"/>
    <p:sldId id="4477" r:id="rId90"/>
    <p:sldId id="4964" r:id="rId91"/>
    <p:sldId id="4976" r:id="rId92"/>
    <p:sldId id="4977" r:id="rId93"/>
    <p:sldId id="4922" r:id="rId94"/>
    <p:sldId id="3316" r:id="rId95"/>
    <p:sldId id="4923" r:id="rId96"/>
    <p:sldId id="4924" r:id="rId97"/>
    <p:sldId id="4925" r:id="rId98"/>
    <p:sldId id="4926" r:id="rId99"/>
    <p:sldId id="4859" r:id="rId100"/>
    <p:sldId id="4841" r:id="rId101"/>
    <p:sldId id="2442" r:id="rId102"/>
    <p:sldId id="4155" r:id="rId103"/>
    <p:sldId id="4717" r:id="rId104"/>
    <p:sldId id="4978" r:id="rId105"/>
    <p:sldId id="4743" r:id="rId106"/>
    <p:sldId id="4744" r:id="rId107"/>
    <p:sldId id="4799" r:id="rId108"/>
    <p:sldId id="4963" r:id="rId109"/>
    <p:sldId id="2894" r:id="rId110"/>
    <p:sldId id="262" r:id="rId111"/>
    <p:sldId id="2893"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5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deep Kumar" initials="JK" lastIdx="7" clrIdx="0">
    <p:extLst>
      <p:ext uri="{19B8F6BF-5375-455C-9EA6-DF929625EA0E}">
        <p15:presenceInfo xmlns:p15="http://schemas.microsoft.com/office/powerpoint/2012/main" userId="S-1-5-21-1964979238-429942662-834490965-1152" providerId="AD"/>
      </p:ext>
    </p:extLst>
  </p:cmAuthor>
  <p:cmAuthor id="2" name="Akriti Rastogi" initials="AR" lastIdx="16" clrIdx="1">
    <p:extLst>
      <p:ext uri="{19B8F6BF-5375-455C-9EA6-DF929625EA0E}">
        <p15:presenceInfo xmlns:p15="http://schemas.microsoft.com/office/powerpoint/2012/main" userId="S-1-5-21-1964979238-429942662-834490965-1458" providerId="AD"/>
      </p:ext>
    </p:extLst>
  </p:cmAuthor>
  <p:cmAuthor id="3" name="Arpit" initials="A" lastIdx="35" clrIdx="2">
    <p:extLst>
      <p:ext uri="{19B8F6BF-5375-455C-9EA6-DF929625EA0E}">
        <p15:presenceInfo xmlns:p15="http://schemas.microsoft.com/office/powerpoint/2012/main" userId="S-1-5-21-1964979238-429942662-834490965-1570" providerId="AD"/>
      </p:ext>
    </p:extLst>
  </p:cmAuthor>
  <p:cmAuthor id="4" name="Shivasheesh Srivastava" initials="SS" lastIdx="43" clrIdx="3">
    <p:extLst>
      <p:ext uri="{19B8F6BF-5375-455C-9EA6-DF929625EA0E}">
        <p15:presenceInfo xmlns:p15="http://schemas.microsoft.com/office/powerpoint/2012/main" userId="S-1-5-21-1964979238-429942662-834490965-1528" providerId="AD"/>
      </p:ext>
    </p:extLst>
  </p:cmAuthor>
  <p:cmAuthor id="5" name="Ashish Razdan" initials="AR" lastIdx="11" clrIdx="4">
    <p:extLst>
      <p:ext uri="{19B8F6BF-5375-455C-9EA6-DF929625EA0E}">
        <p15:presenceInfo xmlns:p15="http://schemas.microsoft.com/office/powerpoint/2012/main" userId="S-1-5-21-1964979238-429942662-834490965-1138" providerId="AD"/>
      </p:ext>
    </p:extLst>
  </p:cmAuthor>
  <p:cmAuthor id="6" name="Hardik Malhotra" initials="HM" lastIdx="1" clrIdx="5">
    <p:extLst>
      <p:ext uri="{19B8F6BF-5375-455C-9EA6-DF929625EA0E}">
        <p15:presenceInfo xmlns:p15="http://schemas.microsoft.com/office/powerpoint/2012/main" userId="S-1-5-21-1964979238-429942662-834490965-1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DCC6"/>
    <a:srgbClr val="009999"/>
    <a:srgbClr val="4D4D4D"/>
    <a:srgbClr val="86648C"/>
    <a:srgbClr val="A24E8C"/>
    <a:srgbClr val="2F6B6A"/>
    <a:srgbClr val="314C28"/>
    <a:srgbClr val="591B4C"/>
    <a:srgbClr val="705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7755" autoAdjust="0"/>
  </p:normalViewPr>
  <p:slideViewPr>
    <p:cSldViewPr snapToGrid="0" showGuides="1">
      <p:cViewPr varScale="1">
        <p:scale>
          <a:sx n="68" d="100"/>
          <a:sy n="68" d="100"/>
        </p:scale>
        <p:origin x="1266" y="66"/>
      </p:cViewPr>
      <p:guideLst>
        <p:guide orient="horz" pos="744"/>
        <p:guide pos="25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9.xml"/><Relationship Id="rId1" Type="http://schemas.microsoft.com/office/2011/relationships/chartStyle" Target="style4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0.xml"/><Relationship Id="rId1" Type="http://schemas.microsoft.com/office/2011/relationships/chartStyle" Target="style50.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1.xml"/><Relationship Id="rId1" Type="http://schemas.microsoft.com/office/2011/relationships/chartStyle" Target="style51.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2.xml"/><Relationship Id="rId1" Type="http://schemas.microsoft.com/office/2011/relationships/chartStyle" Target="style52.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0316-477F-93E3-0CCF1A04A703}"/>
              </c:ext>
            </c:extLst>
          </c:dPt>
          <c:dLbls>
            <c:dLbl>
              <c:idx val="0"/>
              <c:layout>
                <c:manualLayout>
                  <c:x val="-3.0231062177290394E-2"/>
                  <c:y val="-0.1064632118952764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8637841523514701"/>
                      <c:h val="0.28754246651335724"/>
                    </c:manualLayout>
                  </c15:layout>
                </c:ext>
                <c:ext xmlns:c16="http://schemas.microsoft.com/office/drawing/2014/chart" uri="{C3380CC4-5D6E-409C-BE32-E72D297353CC}">
                  <c16:uniqueId val="{00000001-0316-477F-93E3-0CCF1A04A703}"/>
                </c:ext>
              </c:extLst>
            </c:dLbl>
            <c:dLbl>
              <c:idx val="1"/>
              <c:layout>
                <c:manualLayout>
                  <c:x val="-0.12983341273559548"/>
                  <c:y val="4.82557223982966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89547352487735"/>
                      <c:h val="0.2573435879206174"/>
                    </c:manualLayout>
                  </c15:layout>
                </c:ext>
                <c:ext xmlns:c16="http://schemas.microsoft.com/office/drawing/2014/chart" uri="{C3380CC4-5D6E-409C-BE32-E72D297353CC}">
                  <c16:uniqueId val="{00000003-0316-477F-93E3-0CCF1A04A703}"/>
                </c:ext>
              </c:extLst>
            </c:dLbl>
            <c:dLbl>
              <c:idx val="2"/>
              <c:layout>
                <c:manualLayout>
                  <c:x val="-6.1277179281524465E-2"/>
                  <c:y val="0.26622284676664354"/>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47463202437309"/>
                      <c:h val="0.36827728759777267"/>
                    </c:manualLayout>
                  </c15:layout>
                </c:ext>
                <c:ext xmlns:c16="http://schemas.microsoft.com/office/drawing/2014/chart" uri="{C3380CC4-5D6E-409C-BE32-E72D297353CC}">
                  <c16:uniqueId val="{00000005-0316-477F-93E3-0CCF1A04A703}"/>
                </c:ext>
              </c:extLst>
            </c:dLbl>
            <c:dLbl>
              <c:idx val="3"/>
              <c:layout>
                <c:manualLayout>
                  <c:x val="-0.13261140435490171"/>
                  <c:y val="1.481214254140893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25"/>
                    </c:manualLayout>
                  </c15:layout>
                </c:ext>
                <c:ext xmlns:c16="http://schemas.microsoft.com/office/drawing/2014/chart" uri="{C3380CC4-5D6E-409C-BE32-E72D297353CC}">
                  <c16:uniqueId val="{00000007-0316-477F-93E3-0CCF1A04A703}"/>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Bisphenol-A,F,S vinyl ester resin</c:v>
                </c:pt>
                <c:pt idx="1">
                  <c:v>Novolac vinyl ester resin</c:v>
                </c:pt>
                <c:pt idx="2">
                  <c:v>Brominated vinyl ester resin</c:v>
                </c:pt>
                <c:pt idx="3">
                  <c:v>Other chemistry</c:v>
                </c:pt>
              </c:strCache>
            </c:strRef>
          </c:cat>
          <c:val>
            <c:numRef>
              <c:f>Sheet1!$B$2:$B$5</c:f>
              <c:numCache>
                <c:formatCode>0.00%</c:formatCode>
                <c:ptCount val="4"/>
                <c:pt idx="0">
                  <c:v>0.50670640646907927</c:v>
                </c:pt>
                <c:pt idx="1">
                  <c:v>0.27055578760800719</c:v>
                </c:pt>
                <c:pt idx="2">
                  <c:v>8.5468965898335691E-2</c:v>
                </c:pt>
                <c:pt idx="3">
                  <c:v>0.13726884002457784</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0.15790000000000001</c:v>
                </c:pt>
                <c:pt idx="1">
                  <c:v>0.15720000000000001</c:v>
                </c:pt>
                <c:pt idx="2">
                  <c:v>0.15679999999999999</c:v>
                </c:pt>
                <c:pt idx="3">
                  <c:v>0.15570000000000001</c:v>
                </c:pt>
                <c:pt idx="4">
                  <c:v>0.1552</c:v>
                </c:pt>
                <c:pt idx="5">
                  <c:v>0.1537</c:v>
                </c:pt>
                <c:pt idx="6">
                  <c:v>0.1507</c:v>
                </c:pt>
                <c:pt idx="7">
                  <c:v>0.15010000000000001</c:v>
                </c:pt>
                <c:pt idx="8">
                  <c:v>0.14849999999999999</c:v>
                </c:pt>
                <c:pt idx="9">
                  <c:v>0.14760000000000001</c:v>
                </c:pt>
                <c:pt idx="10">
                  <c:v>0.15110000000000001</c:v>
                </c:pt>
                <c:pt idx="11">
                  <c:v>0.14949999999999999</c:v>
                </c:pt>
                <c:pt idx="12">
                  <c:v>0.14779999999999999</c:v>
                </c:pt>
                <c:pt idx="13">
                  <c:v>0.14680000000000001</c:v>
                </c:pt>
                <c:pt idx="14">
                  <c:v>0.14580000000000001</c:v>
                </c:pt>
                <c:pt idx="15">
                  <c:v>0.1406</c:v>
                </c:pt>
              </c:numCache>
            </c:numRef>
          </c:val>
          <c:extLst>
            <c:ext xmlns:c16="http://schemas.microsoft.com/office/drawing/2014/chart" uri="{C3380CC4-5D6E-409C-BE32-E72D297353CC}">
              <c16:uniqueId val="{00000004-104C-45CB-9C30-7F91ABE97691}"/>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6.3100000000000003E-2</c:v>
                </c:pt>
                <c:pt idx="1">
                  <c:v>6.3399999999999998E-2</c:v>
                </c:pt>
                <c:pt idx="2">
                  <c:v>6.3799999999999996E-2</c:v>
                </c:pt>
                <c:pt idx="3">
                  <c:v>6.4100000000000004E-2</c:v>
                </c:pt>
                <c:pt idx="4">
                  <c:v>6.3799999999999996E-2</c:v>
                </c:pt>
                <c:pt idx="5">
                  <c:v>6.4399999999999999E-2</c:v>
                </c:pt>
                <c:pt idx="6">
                  <c:v>6.3899999999999998E-2</c:v>
                </c:pt>
                <c:pt idx="7">
                  <c:v>6.4000000000000001E-2</c:v>
                </c:pt>
                <c:pt idx="8">
                  <c:v>6.4100000000000004E-2</c:v>
                </c:pt>
                <c:pt idx="9">
                  <c:v>6.4299999999999996E-2</c:v>
                </c:pt>
                <c:pt idx="10">
                  <c:v>6.4399999999999999E-2</c:v>
                </c:pt>
                <c:pt idx="11">
                  <c:v>6.4500000000000002E-2</c:v>
                </c:pt>
                <c:pt idx="12">
                  <c:v>6.4699999999999994E-2</c:v>
                </c:pt>
                <c:pt idx="13">
                  <c:v>6.4799999999999996E-2</c:v>
                </c:pt>
                <c:pt idx="14">
                  <c:v>6.4899999999999999E-2</c:v>
                </c:pt>
                <c:pt idx="15">
                  <c:v>6.8099999999999994E-2</c:v>
                </c:pt>
              </c:numCache>
            </c:numRef>
          </c:val>
          <c:extLst>
            <c:ext xmlns:c16="http://schemas.microsoft.com/office/drawing/2014/chart" uri="{C3380CC4-5D6E-409C-BE32-E72D297353CC}">
              <c16:uniqueId val="{00000002-104C-45CB-9C30-7F91ABE97691}"/>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0.1903</c:v>
                </c:pt>
                <c:pt idx="1">
                  <c:v>0.19040000000000001</c:v>
                </c:pt>
                <c:pt idx="2">
                  <c:v>0.19070000000000001</c:v>
                </c:pt>
                <c:pt idx="3">
                  <c:v>0.19120000000000001</c:v>
                </c:pt>
                <c:pt idx="4">
                  <c:v>0.1925</c:v>
                </c:pt>
                <c:pt idx="5">
                  <c:v>0.1915</c:v>
                </c:pt>
                <c:pt idx="6">
                  <c:v>0.19539999999999999</c:v>
                </c:pt>
                <c:pt idx="7">
                  <c:v>0.1951</c:v>
                </c:pt>
                <c:pt idx="8">
                  <c:v>0.19570000000000001</c:v>
                </c:pt>
                <c:pt idx="9">
                  <c:v>0.19570000000000001</c:v>
                </c:pt>
                <c:pt idx="10">
                  <c:v>0.1913</c:v>
                </c:pt>
                <c:pt idx="11">
                  <c:v>0.19159999999999999</c:v>
                </c:pt>
                <c:pt idx="12">
                  <c:v>0.1923</c:v>
                </c:pt>
                <c:pt idx="13">
                  <c:v>0.19239999999999999</c:v>
                </c:pt>
                <c:pt idx="14">
                  <c:v>0.19270000000000001</c:v>
                </c:pt>
                <c:pt idx="15">
                  <c:v>0.20100000000000001</c:v>
                </c:pt>
              </c:numCache>
            </c:numRef>
          </c:val>
          <c:extLst>
            <c:ext xmlns:c16="http://schemas.microsoft.com/office/drawing/2014/chart" uri="{C3380CC4-5D6E-409C-BE32-E72D297353CC}">
              <c16:uniqueId val="{00000001-104C-45CB-9C30-7F91ABE97691}"/>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0.58879999999999999</c:v>
                </c:pt>
                <c:pt idx="1">
                  <c:v>0.58909999999999996</c:v>
                </c:pt>
                <c:pt idx="2">
                  <c:v>0.5887</c:v>
                </c:pt>
                <c:pt idx="3">
                  <c:v>0.58889999999999998</c:v>
                </c:pt>
                <c:pt idx="4">
                  <c:v>0.58840000000000003</c:v>
                </c:pt>
                <c:pt idx="5">
                  <c:v>0.59030000000000005</c:v>
                </c:pt>
                <c:pt idx="6">
                  <c:v>0.59</c:v>
                </c:pt>
                <c:pt idx="7">
                  <c:v>0.59079999999999999</c:v>
                </c:pt>
                <c:pt idx="8">
                  <c:v>0.5917</c:v>
                </c:pt>
                <c:pt idx="9">
                  <c:v>0.59240000000000004</c:v>
                </c:pt>
                <c:pt idx="10">
                  <c:v>0.59319999999999995</c:v>
                </c:pt>
                <c:pt idx="11">
                  <c:v>0.59430000000000005</c:v>
                </c:pt>
                <c:pt idx="12">
                  <c:v>0.59530000000000005</c:v>
                </c:pt>
                <c:pt idx="13">
                  <c:v>0.59589999999999999</c:v>
                </c:pt>
                <c:pt idx="14">
                  <c:v>0.59660000000000002</c:v>
                </c:pt>
                <c:pt idx="15">
                  <c:v>0.59789999999999999</c:v>
                </c:pt>
              </c:numCache>
            </c:numRef>
          </c:val>
          <c:extLst>
            <c:ext xmlns:c16="http://schemas.microsoft.com/office/drawing/2014/chart" uri="{C3380CC4-5D6E-409C-BE32-E72D297353CC}">
              <c16:uniqueId val="{00000000-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6.1400000000000003E-2</c:v>
                </c:pt>
                <c:pt idx="1">
                  <c:v>7.8899999999999998E-2</c:v>
                </c:pt>
                <c:pt idx="2">
                  <c:v>8.77E-2</c:v>
                </c:pt>
                <c:pt idx="3">
                  <c:v>0.1087</c:v>
                </c:pt>
                <c:pt idx="4">
                  <c:v>0.1162</c:v>
                </c:pt>
                <c:pt idx="5">
                  <c:v>0.13730000000000001</c:v>
                </c:pt>
                <c:pt idx="6">
                  <c:v>0.1293</c:v>
                </c:pt>
                <c:pt idx="7">
                  <c:v>0.1285</c:v>
                </c:pt>
                <c:pt idx="8">
                  <c:v>0.12759999999999999</c:v>
                </c:pt>
                <c:pt idx="9">
                  <c:v>0.1268</c:v>
                </c:pt>
                <c:pt idx="10">
                  <c:v>0.126</c:v>
                </c:pt>
                <c:pt idx="11">
                  <c:v>0.12520000000000001</c:v>
                </c:pt>
                <c:pt idx="12">
                  <c:v>0.1244</c:v>
                </c:pt>
                <c:pt idx="13">
                  <c:v>0.1236</c:v>
                </c:pt>
                <c:pt idx="14">
                  <c:v>0.1229</c:v>
                </c:pt>
                <c:pt idx="15">
                  <c:v>0.12230000000000001</c:v>
                </c:pt>
              </c:numCache>
            </c:numRef>
          </c:val>
          <c:extLst>
            <c:ext xmlns:c16="http://schemas.microsoft.com/office/drawing/2014/chart" uri="{C3380CC4-5D6E-409C-BE32-E72D297353CC}">
              <c16:uniqueId val="{00000000-6B24-4D0B-BEBE-DCDF99A144BF}"/>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9.4E-2</c:v>
                </c:pt>
                <c:pt idx="1">
                  <c:v>9.1300000000000006E-2</c:v>
                </c:pt>
                <c:pt idx="2">
                  <c:v>9.01E-2</c:v>
                </c:pt>
                <c:pt idx="3">
                  <c:v>8.7499999999999994E-2</c:v>
                </c:pt>
                <c:pt idx="4">
                  <c:v>8.6599999999999996E-2</c:v>
                </c:pt>
                <c:pt idx="5">
                  <c:v>8.5500000000000007E-2</c:v>
                </c:pt>
                <c:pt idx="6">
                  <c:v>8.5699999999999998E-2</c:v>
                </c:pt>
                <c:pt idx="7">
                  <c:v>8.5500000000000007E-2</c:v>
                </c:pt>
                <c:pt idx="8">
                  <c:v>8.5300000000000001E-2</c:v>
                </c:pt>
                <c:pt idx="9">
                  <c:v>8.5000000000000006E-2</c:v>
                </c:pt>
                <c:pt idx="10">
                  <c:v>8.4699999999999998E-2</c:v>
                </c:pt>
                <c:pt idx="11">
                  <c:v>8.4500000000000006E-2</c:v>
                </c:pt>
                <c:pt idx="12">
                  <c:v>8.43E-2</c:v>
                </c:pt>
                <c:pt idx="13">
                  <c:v>8.4000000000000005E-2</c:v>
                </c:pt>
                <c:pt idx="14">
                  <c:v>8.3799999999999999E-2</c:v>
                </c:pt>
                <c:pt idx="15">
                  <c:v>8.3599999999999994E-2</c:v>
                </c:pt>
              </c:numCache>
            </c:numRef>
          </c:val>
          <c:extLst>
            <c:ext xmlns:c16="http://schemas.microsoft.com/office/drawing/2014/chart" uri="{C3380CC4-5D6E-409C-BE32-E72D297353CC}">
              <c16:uniqueId val="{00000001-6B24-4D0B-BEBE-DCDF99A144BF}"/>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0.29220000000000002</c:v>
                </c:pt>
                <c:pt idx="1">
                  <c:v>0.28910000000000002</c:v>
                </c:pt>
                <c:pt idx="2">
                  <c:v>0.28599999999999998</c:v>
                </c:pt>
                <c:pt idx="3">
                  <c:v>0.27929999999999999</c:v>
                </c:pt>
                <c:pt idx="4">
                  <c:v>0.27700000000000002</c:v>
                </c:pt>
                <c:pt idx="5">
                  <c:v>0.27060000000000001</c:v>
                </c:pt>
                <c:pt idx="6">
                  <c:v>0.27260000000000001</c:v>
                </c:pt>
                <c:pt idx="7">
                  <c:v>0.27300000000000002</c:v>
                </c:pt>
                <c:pt idx="8">
                  <c:v>0.2737</c:v>
                </c:pt>
                <c:pt idx="9">
                  <c:v>0.2742</c:v>
                </c:pt>
                <c:pt idx="10">
                  <c:v>0.2747</c:v>
                </c:pt>
                <c:pt idx="11">
                  <c:v>0.2752</c:v>
                </c:pt>
                <c:pt idx="12">
                  <c:v>0.2757</c:v>
                </c:pt>
                <c:pt idx="13">
                  <c:v>0.27610000000000001</c:v>
                </c:pt>
                <c:pt idx="14">
                  <c:v>0.27660000000000001</c:v>
                </c:pt>
                <c:pt idx="15">
                  <c:v>0.27689999999999998</c:v>
                </c:pt>
              </c:numCache>
            </c:numRef>
          </c:val>
          <c:extLst>
            <c:ext xmlns:c16="http://schemas.microsoft.com/office/drawing/2014/chart" uri="{C3380CC4-5D6E-409C-BE32-E72D297353CC}">
              <c16:uniqueId val="{00000002-6B24-4D0B-BEBE-DCDF99A144BF}"/>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0.5524</c:v>
                </c:pt>
                <c:pt idx="1">
                  <c:v>0.54069999999999996</c:v>
                </c:pt>
                <c:pt idx="2">
                  <c:v>0.53610000000000002</c:v>
                </c:pt>
                <c:pt idx="3">
                  <c:v>0.52449999999999997</c:v>
                </c:pt>
                <c:pt idx="4">
                  <c:v>0.5202</c:v>
                </c:pt>
                <c:pt idx="5">
                  <c:v>0.50670000000000004</c:v>
                </c:pt>
                <c:pt idx="6">
                  <c:v>0.51249999999999996</c:v>
                </c:pt>
                <c:pt idx="7">
                  <c:v>0.51300000000000001</c:v>
                </c:pt>
                <c:pt idx="8">
                  <c:v>0.51349999999999996</c:v>
                </c:pt>
                <c:pt idx="9">
                  <c:v>0.51400000000000001</c:v>
                </c:pt>
                <c:pt idx="10">
                  <c:v>0.51459999999999995</c:v>
                </c:pt>
                <c:pt idx="11">
                  <c:v>0.5151</c:v>
                </c:pt>
                <c:pt idx="12">
                  <c:v>0.51559999999999995</c:v>
                </c:pt>
                <c:pt idx="13">
                  <c:v>0.51619999999999999</c:v>
                </c:pt>
                <c:pt idx="14">
                  <c:v>0.51670000000000005</c:v>
                </c:pt>
                <c:pt idx="15">
                  <c:v>0.51719999999999999</c:v>
                </c:pt>
              </c:numCache>
            </c:numRef>
          </c:val>
          <c:extLst>
            <c:ext xmlns:c16="http://schemas.microsoft.com/office/drawing/2014/chart" uri="{C3380CC4-5D6E-409C-BE32-E72D297353CC}">
              <c16:uniqueId val="{00000003-6B24-4D0B-BEBE-DCDF99A144BF}"/>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0.18579999999999999</c:v>
                </c:pt>
                <c:pt idx="1">
                  <c:v>0.1865</c:v>
                </c:pt>
                <c:pt idx="2">
                  <c:v>0.184</c:v>
                </c:pt>
                <c:pt idx="3">
                  <c:v>0.17430000000000001</c:v>
                </c:pt>
                <c:pt idx="4">
                  <c:v>0.1653</c:v>
                </c:pt>
                <c:pt idx="5">
                  <c:v>0.16819999999999999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0.81420000000000003</c:v>
                </c:pt>
                <c:pt idx="1">
                  <c:v>0.8135</c:v>
                </c:pt>
                <c:pt idx="2">
                  <c:v>0.81599999999999995</c:v>
                </c:pt>
                <c:pt idx="3">
                  <c:v>0.82569999999999999</c:v>
                </c:pt>
                <c:pt idx="4">
                  <c:v>0.8347</c:v>
                </c:pt>
                <c:pt idx="5">
                  <c:v>0.83179999999999998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Asia-Pacific</a:t>
            </a:r>
          </a:p>
        </c:rich>
      </c:tx>
      <c:layout>
        <c:manualLayout>
          <c:xMode val="edge"/>
          <c:yMode val="edge"/>
          <c:x val="0.37472792152757994"/>
          <c:y val="1.8354509446579619E-2"/>
        </c:manualLayout>
      </c:layout>
      <c:overlay val="1"/>
      <c:spPr>
        <a:noFill/>
        <a:ln>
          <a:noFill/>
        </a:ln>
        <a:effectLst/>
      </c:spPr>
    </c:title>
    <c:autoTitleDeleted val="0"/>
    <c:plotArea>
      <c:layout>
        <c:manualLayout>
          <c:layoutTarget val="inner"/>
          <c:xMode val="edge"/>
          <c:yMode val="edge"/>
          <c:x val="2.1971912055094016E-2"/>
          <c:y val="6.6383991887184843E-2"/>
          <c:w val="0.51676836055847475"/>
          <c:h val="0.93361587710929583"/>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0.4466666305153788</c:v>
                </c:pt>
                <c:pt idx="1">
                  <c:v>0.46537380016230079</c:v>
                </c:pt>
              </c:numCache>
            </c:numRef>
          </c:val>
          <c:extLst>
            <c:ext xmlns:c16="http://schemas.microsoft.com/office/drawing/2014/chart" uri="{C3380CC4-5D6E-409C-BE32-E72D297353CC}">
              <c16:uniqueId val="{00000002-F49E-4590-BC90-DFDC903C5B3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r>
              <a:rPr lang="en-IN" b="1" dirty="0"/>
              <a:t>Middle</a:t>
            </a:r>
            <a:r>
              <a:rPr lang="en-IN" b="1" baseline="0" dirty="0"/>
              <a:t> East &amp; Africa</a:t>
            </a:r>
            <a:endParaRPr lang="en-IN" b="1" dirty="0"/>
          </a:p>
        </c:rich>
      </c:tx>
      <c:layout>
        <c:manualLayout>
          <c:xMode val="edge"/>
          <c:yMode val="edge"/>
          <c:x val="0.29333683067553634"/>
          <c:y val="1.835478653628287E-2"/>
        </c:manualLayout>
      </c:layout>
      <c:overlay val="1"/>
      <c:spPr>
        <a:no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endParaRPr lang="en-US"/>
        </a:p>
      </c:txPr>
    </c:title>
    <c:autoTitleDeleted val="0"/>
    <c:plotArea>
      <c:layout>
        <c:manualLayout>
          <c:layoutTarget val="inner"/>
          <c:xMode val="edge"/>
          <c:yMode val="edge"/>
          <c:x val="0.18221982324272318"/>
          <c:y val="5.6806492773908243E-2"/>
          <c:w val="0.594261296637703"/>
          <c:h val="0.91437973287221985"/>
        </c:manualLayout>
      </c:layout>
      <c:barChart>
        <c:barDir val="bar"/>
        <c:grouping val="clustered"/>
        <c:varyColors val="0"/>
        <c:ser>
          <c:idx val="0"/>
          <c:order val="0"/>
          <c:tx>
            <c:strRef>
              <c:f>Sheet1!$B$1</c:f>
              <c:strCache>
                <c:ptCount val="1"/>
                <c:pt idx="0">
                  <c:v>Column3</c:v>
                </c:pt>
              </c:strCache>
            </c:strRef>
          </c:tx>
          <c:spPr>
            <a:solidFill>
              <a:srgbClr val="F4B183"/>
            </a:solidFill>
            <a:ln>
              <a:noFill/>
            </a:ln>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Veradana"/>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2021E</c:v>
                </c:pt>
                <c:pt idx="1">
                  <c:v>2030F</c:v>
                </c:pt>
              </c:strCache>
            </c:strRef>
          </c:cat>
          <c:val>
            <c:numRef>
              <c:f>Sheet1!$B$2:$B$3</c:f>
              <c:numCache>
                <c:formatCode>0.00%</c:formatCode>
                <c:ptCount val="2"/>
                <c:pt idx="0">
                  <c:v>7.3996547042679217E-2</c:v>
                </c:pt>
                <c:pt idx="1">
                  <c:v>7.168989813526111E-2</c:v>
                </c:pt>
              </c:numCache>
            </c:numRef>
          </c:val>
          <c:extLst>
            <c:ext xmlns:c16="http://schemas.microsoft.com/office/drawing/2014/chart" uri="{C3380CC4-5D6E-409C-BE32-E72D297353CC}">
              <c16:uniqueId val="{00000000-4C83-4156-9DB1-9F3A5418B08A}"/>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solidFill>
                <a:latin typeface="Veradana"/>
                <a:ea typeface="+mn-ea"/>
                <a:cs typeface="+mn-cs"/>
              </a:defRPr>
            </a:pPr>
            <a:endParaRPr lang="en-US"/>
          </a:p>
        </c:txPr>
        <c:crossAx val="782251648"/>
        <c:crosses val="autoZero"/>
        <c:auto val="1"/>
        <c:lblAlgn val="ctr"/>
        <c:lblOffset val="100"/>
        <c:noMultiLvlLbl val="0"/>
      </c:catAx>
      <c:valAx>
        <c:axId val="782251648"/>
        <c:scaling>
          <c:orientation val="minMax"/>
          <c:min val="1.0000000000000002E-2"/>
        </c:scaling>
        <c:delete val="0"/>
        <c:axPos val="b"/>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Veradana"/>
                <a:ea typeface="+mn-ea"/>
                <a:cs typeface="+mn-cs"/>
              </a:defRPr>
            </a:pPr>
            <a:endParaRPr lang="en-US"/>
          </a:p>
        </c:txPr>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North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0.21689328960103726</c:v>
                </c:pt>
                <c:pt idx="1">
                  <c:v>0.22705839115359802</c:v>
                </c:pt>
              </c:numCache>
            </c:numRef>
          </c:val>
          <c:extLst>
            <c:ext xmlns:c16="http://schemas.microsoft.com/office/drawing/2014/chart" uri="{C3380CC4-5D6E-409C-BE32-E72D297353CC}">
              <c16:uniqueId val="{00000001-C4D1-4E8B-8EC6-4D18FFDED8BA}"/>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1"/>
        </c:scaling>
        <c:delete val="0"/>
        <c:axPos val="b"/>
        <c:numFmt formatCode="0.00%" sourceLinked="1"/>
        <c:majorTickMark val="out"/>
        <c:minorTickMark val="none"/>
        <c:tickLblPos val="none"/>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b="1"/>
            </a:pPr>
            <a:r>
              <a:rPr lang="en-IN" b="1" dirty="0"/>
              <a:t>Europe</a:t>
            </a:r>
          </a:p>
        </c:rich>
      </c:tx>
      <c:layout>
        <c:manualLayout>
          <c:xMode val="edge"/>
          <c:yMode val="edge"/>
          <c:x val="0.49109325387271385"/>
          <c:y val="1.8354938704087876E-2"/>
        </c:manualLayout>
      </c:layout>
      <c:overlay val="1"/>
      <c:spPr>
        <a:noFill/>
        <a:ln>
          <a:noFill/>
        </a:ln>
        <a:effectLst/>
      </c:spPr>
    </c:title>
    <c:autoTitleDeleted val="0"/>
    <c:plotArea>
      <c:layout>
        <c:manualLayout>
          <c:layoutTarget val="inner"/>
          <c:xMode val="edge"/>
          <c:yMode val="edge"/>
          <c:x val="2.1971912055094016E-2"/>
          <c:y val="0"/>
          <c:w val="0.8065442254266213"/>
          <c:h val="0.91274278273529807"/>
        </c:manualLayout>
      </c:layout>
      <c:barChart>
        <c:barDir val="bar"/>
        <c:grouping val="clustered"/>
        <c:varyColors val="0"/>
        <c:ser>
          <c:idx val="0"/>
          <c:order val="0"/>
          <c:tx>
            <c:strRef>
              <c:f>Sheet1!$B$1</c:f>
              <c:strCache>
                <c:ptCount val="1"/>
                <c:pt idx="0">
                  <c:v>Column3</c:v>
                </c:pt>
              </c:strCache>
            </c:strRef>
          </c:tx>
          <c:spPr>
            <a:solidFill>
              <a:srgbClr val="8FAADC"/>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0.23554361453657643</c:v>
                </c:pt>
                <c:pt idx="1">
                  <c:v>0.21667080711045145</c:v>
                </c:pt>
              </c:numCache>
            </c:numRef>
          </c:val>
          <c:extLst>
            <c:ext xmlns:c16="http://schemas.microsoft.com/office/drawing/2014/chart" uri="{C3380CC4-5D6E-409C-BE32-E72D297353CC}">
              <c16:uniqueId val="{00000001-2D4C-41A4-BE3E-27418A35D97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ax val="0.30000000000000004"/>
          <c:min val="0.1500000000000000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South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Pt>
            <c:idx val="0"/>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0-5019-4780-B12F-EF1CA93B4738}"/>
              </c:ext>
            </c:extLst>
          </c:dPt>
          <c:dPt>
            <c:idx val="1"/>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1-5019-4780-B12F-EF1CA93B4738}"/>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2.6899918304328276E-2</c:v>
                </c:pt>
                <c:pt idx="1">
                  <c:v>1.9207103438388801E-2</c:v>
                </c:pt>
              </c:numCache>
            </c:numRef>
          </c:val>
          <c:extLst>
            <c:ext xmlns:c16="http://schemas.microsoft.com/office/drawing/2014/chart" uri="{C3380CC4-5D6E-409C-BE32-E72D297353CC}">
              <c16:uniqueId val="{00000002-5019-4780-B12F-EF1CA93B4738}"/>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1.0000000000000002E-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147576252416143"/>
          <c:y val="0.19666715807863996"/>
          <c:w val="0.39459356158885261"/>
          <c:h val="0.73624517038964654"/>
        </c:manualLayout>
      </c:layout>
      <c:pieChart>
        <c:varyColors val="1"/>
        <c:ser>
          <c:idx val="0"/>
          <c:order val="0"/>
          <c:tx>
            <c:strRef>
              <c:f>Sheet1!$B$1</c:f>
              <c:strCache>
                <c:ptCount val="1"/>
                <c:pt idx="0">
                  <c:v>Share</c:v>
                </c:pt>
              </c:strCache>
            </c:strRef>
          </c:tx>
          <c:spPr>
            <a:effectLst/>
          </c:spPr>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7AE5-4518-8187-F654EF6942B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AE5-4518-8187-F654EF6942B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AE5-4518-8187-F654EF6942B6}"/>
              </c:ext>
            </c:extLst>
          </c:dPt>
          <c:dPt>
            <c:idx val="3"/>
            <c:bubble3D val="0"/>
            <c:spPr>
              <a:solidFill>
                <a:srgbClr val="7EDCC6"/>
              </a:solidFill>
              <a:ln w="19050">
                <a:solidFill>
                  <a:schemeClr val="lt1"/>
                </a:solidFill>
              </a:ln>
              <a:effectLst/>
            </c:spPr>
            <c:extLst>
              <c:ext xmlns:c16="http://schemas.microsoft.com/office/drawing/2014/chart" uri="{C3380CC4-5D6E-409C-BE32-E72D297353CC}">
                <c16:uniqueId val="{00000007-7AE5-4518-8187-F654EF6942B6}"/>
              </c:ext>
            </c:extLst>
          </c:dPt>
          <c:dPt>
            <c:idx val="4"/>
            <c:bubble3D val="0"/>
            <c:spPr>
              <a:solidFill>
                <a:srgbClr val="2F6B6A"/>
              </a:solidFill>
              <a:ln w="19050">
                <a:solidFill>
                  <a:srgbClr val="009999"/>
                </a:solidFill>
              </a:ln>
              <a:effectLst/>
            </c:spPr>
            <c:extLst>
              <c:ext xmlns:c16="http://schemas.microsoft.com/office/drawing/2014/chart" uri="{C3380CC4-5D6E-409C-BE32-E72D297353CC}">
                <c16:uniqueId val="{00000009-7AE5-4518-8187-F654EF6942B6}"/>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ABDF-46A4-9C9D-2B5E67EE99C5}"/>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C-ABDF-46A4-9C9D-2B5E67EE99C5}"/>
              </c:ext>
            </c:extLst>
          </c:dPt>
          <c:dLbls>
            <c:dLbl>
              <c:idx val="0"/>
              <c:layout>
                <c:manualLayout>
                  <c:x val="-1.2691691619887679E-2"/>
                  <c:y val="-3.457979089739475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E5-4518-8187-F654EF6942B6}"/>
                </c:ext>
              </c:extLst>
            </c:dLbl>
            <c:dLbl>
              <c:idx val="1"/>
              <c:layout>
                <c:manualLayout>
                  <c:x val="5.8018801124407902E-2"/>
                  <c:y val="-0.2212799825480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AE5-4518-8187-F654EF6942B6}"/>
                </c:ext>
              </c:extLst>
            </c:dLbl>
            <c:dLbl>
              <c:idx val="2"/>
              <c:layout>
                <c:manualLayout>
                  <c:x val="0.12010750302971059"/>
                  <c:y val="-0.2280331775379254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E5-4518-8187-F654EF6942B6}"/>
                </c:ext>
              </c:extLst>
            </c:dLbl>
            <c:dLbl>
              <c:idx val="3"/>
              <c:layout>
                <c:manualLayout>
                  <c:x val="0.18105742643578612"/>
                  <c:y val="-9.554274671212399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E5-4518-8187-F654EF6942B6}"/>
                </c:ext>
              </c:extLst>
            </c:dLbl>
            <c:dLbl>
              <c:idx val="4"/>
              <c:layout>
                <c:manualLayout>
                  <c:x val="9.5072548044045579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AE5-4518-8187-F654EF6942B6}"/>
                </c:ext>
              </c:extLst>
            </c:dLbl>
            <c:dLbl>
              <c:idx val="5"/>
              <c:layout>
                <c:manualLayout>
                  <c:x val="-0.19888238038961595"/>
                  <c:y val="-4.977196493644597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BDF-46A4-9C9D-2B5E67EE99C5}"/>
                </c:ext>
              </c:extLst>
            </c:dLbl>
            <c:dLbl>
              <c:idx val="6"/>
              <c:layout>
                <c:manualLayout>
                  <c:x val="-9.075554987419426E-4"/>
                  <c:y val="-0.10938390454998241"/>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BDF-46A4-9C9D-2B5E67EE99C5}"/>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AOC - Aliancys</c:v>
                </c:pt>
                <c:pt idx="1">
                  <c:v>INEOS Composites</c:v>
                </c:pt>
                <c:pt idx="2">
                  <c:v>Swancor Holding Co., LTD.</c:v>
                </c:pt>
                <c:pt idx="3">
                  <c:v>Showa Denko K.K.</c:v>
                </c:pt>
                <c:pt idx="4">
                  <c:v>Scott Bader Company Ltd.</c:v>
                </c:pt>
                <c:pt idx="5">
                  <c:v>Eternal Materials Co Ltd</c:v>
                </c:pt>
                <c:pt idx="6">
                  <c:v>Others</c:v>
                </c:pt>
              </c:strCache>
            </c:strRef>
          </c:cat>
          <c:val>
            <c:numRef>
              <c:f>Sheet1!$B$2:$B$8</c:f>
              <c:numCache>
                <c:formatCode>0.00%</c:formatCode>
                <c:ptCount val="7"/>
                <c:pt idx="0">
                  <c:v>0.15905046238224532</c:v>
                </c:pt>
                <c:pt idx="1">
                  <c:v>0.12568263990523404</c:v>
                </c:pt>
                <c:pt idx="2">
                  <c:v>0.10417199888556634</c:v>
                </c:pt>
                <c:pt idx="3">
                  <c:v>4.9162638636361E-2</c:v>
                </c:pt>
                <c:pt idx="4">
                  <c:v>4.8911753194018803E-2</c:v>
                </c:pt>
                <c:pt idx="5">
                  <c:v>4.1559718927121236E-2</c:v>
                </c:pt>
                <c:pt idx="6">
                  <c:v>0.47146078806945324</c:v>
                </c:pt>
              </c:numCache>
            </c:numRef>
          </c:val>
          <c:extLst>
            <c:ext xmlns:c16="http://schemas.microsoft.com/office/drawing/2014/chart" uri="{C3380CC4-5D6E-409C-BE32-E72D297353CC}">
              <c16:uniqueId val="{0000000C-7AE5-4518-8187-F654EF6942B6}"/>
            </c:ext>
          </c:extLst>
        </c:ser>
        <c:dLbls>
          <c:dLblPos val="bestFit"/>
          <c:showLegendKey val="0"/>
          <c:showVal val="1"/>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C8C9-46C4-A74D-23E532C3E869}"/>
              </c:ext>
            </c:extLst>
          </c:dPt>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64-49AB-88B7-262B0966EE54}"/>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171.09</c:v>
                </c:pt>
                <c:pt idx="1">
                  <c:v>175.88</c:v>
                </c:pt>
                <c:pt idx="2">
                  <c:v>179.66</c:v>
                </c:pt>
                <c:pt idx="3">
                  <c:v>185.58</c:v>
                </c:pt>
                <c:pt idx="4">
                  <c:v>189.85</c:v>
                </c:pt>
                <c:pt idx="5">
                  <c:v>177.6</c:v>
                </c:pt>
                <c:pt idx="6">
                  <c:v>184.07</c:v>
                </c:pt>
                <c:pt idx="7">
                  <c:v>188.98</c:v>
                </c:pt>
                <c:pt idx="8">
                  <c:v>194.95</c:v>
                </c:pt>
                <c:pt idx="9">
                  <c:v>202.64</c:v>
                </c:pt>
                <c:pt idx="10">
                  <c:v>211.33</c:v>
                </c:pt>
                <c:pt idx="11">
                  <c:v>221.17</c:v>
                </c:pt>
                <c:pt idx="12">
                  <c:v>231.75</c:v>
                </c:pt>
                <c:pt idx="13">
                  <c:v>242.13</c:v>
                </c:pt>
                <c:pt idx="14">
                  <c:v>254.29</c:v>
                </c:pt>
                <c:pt idx="15">
                  <c:v>268.02999999999997</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Lbls>
            <c:dLbl>
              <c:idx val="0"/>
              <c:layout>
                <c:manualLayout>
                  <c:x val="8.7609290158462971E-2"/>
                  <c:y val="9.009088889495160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5.7330161039894419E-2"/>
                  <c:y val="-2.4359159238747043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67758931783127"/>
                      <c:h val="0.24417913530830895"/>
                    </c:manualLayout>
                  </c15:layout>
                </c:ext>
                <c:ext xmlns:c16="http://schemas.microsoft.com/office/drawing/2014/chart" uri="{C3380CC4-5D6E-409C-BE32-E72D297353CC}">
                  <c16:uniqueId val="{00000003-6C58-41D2-A5AC-B6DB167258FA}"/>
                </c:ext>
              </c:extLst>
            </c:dLbl>
            <c:dLbl>
              <c:idx val="2"/>
              <c:layout>
                <c:manualLayout>
                  <c:x val="-5.4346931372773591E-2"/>
                  <c:y val="2.0701875070641505E-2"/>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5969576151"/>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8.725215595579279E-2"/>
                  <c:y val="-2.782010858338823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58-41D2-A5AC-B6DB167258FA}"/>
                </c:ext>
              </c:extLst>
            </c:dLbl>
            <c:dLbl>
              <c:idx val="4"/>
              <c:layout>
                <c:manualLayout>
                  <c:x val="0.40053068425847305"/>
                  <c:y val="0"/>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72378793069639"/>
                      <c:h val="0.19564010024281209"/>
                    </c:manualLayout>
                  </c15:layout>
                </c:ext>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accent1">
                      <a:lumMod val="75000"/>
                    </a:schemeClr>
                  </a:solidFill>
                  <a:round/>
                </a:ln>
                <a:effectLst/>
              </c:spPr>
            </c:leaderLines>
            <c:extLst>
              <c:ext xmlns:c15="http://schemas.microsoft.com/office/drawing/2012/chart" uri="{CE6537A1-D6FC-4f65-9D91-7224C49458BB}"/>
            </c:extLst>
          </c:dLbls>
          <c:cat>
            <c:strRef>
              <c:f>Sheet1!$A$2:$A$6</c:f>
              <c:strCache>
                <c:ptCount val="5"/>
                <c:pt idx="0">
                  <c:v>APAC</c:v>
                </c:pt>
                <c:pt idx="1">
                  <c:v>Europe</c:v>
                </c:pt>
                <c:pt idx="2">
                  <c:v>North America</c:v>
                </c:pt>
                <c:pt idx="3">
                  <c:v>South America</c:v>
                </c:pt>
                <c:pt idx="4">
                  <c:v>MEA</c:v>
                </c:pt>
              </c:strCache>
            </c:strRef>
          </c:cat>
          <c:val>
            <c:numRef>
              <c:f>Sheet1!$B$2:$B$6</c:f>
              <c:numCache>
                <c:formatCode>0.00%</c:formatCode>
                <c:ptCount val="5"/>
                <c:pt idx="0">
                  <c:v>0.4466666305153788</c:v>
                </c:pt>
                <c:pt idx="1">
                  <c:v>0.23554361453657643</c:v>
                </c:pt>
                <c:pt idx="2">
                  <c:v>0.21689328960103726</c:v>
                </c:pt>
                <c:pt idx="3">
                  <c:v>2.6899918304328276E-2</c:v>
                </c:pt>
                <c:pt idx="4">
                  <c:v>7.3996547042679217E-2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208</c:v>
                </c:pt>
                <c:pt idx="1">
                  <c:v>208</c:v>
                </c:pt>
                <c:pt idx="2">
                  <c:v>208</c:v>
                </c:pt>
                <c:pt idx="3">
                  <c:v>208</c:v>
                </c:pt>
                <c:pt idx="4">
                  <c:v>208</c:v>
                </c:pt>
                <c:pt idx="5">
                  <c:v>213</c:v>
                </c:pt>
                <c:pt idx="6">
                  <c:v>213</c:v>
                </c:pt>
                <c:pt idx="7">
                  <c:v>213</c:v>
                </c:pt>
                <c:pt idx="8">
                  <c:v>213</c:v>
                </c:pt>
                <c:pt idx="9">
                  <c:v>213</c:v>
                </c:pt>
                <c:pt idx="10">
                  <c:v>213</c:v>
                </c:pt>
                <c:pt idx="11">
                  <c:v>213</c:v>
                </c:pt>
                <c:pt idx="12">
                  <c:v>213</c:v>
                </c:pt>
                <c:pt idx="13">
                  <c:v>213</c:v>
                </c:pt>
                <c:pt idx="14">
                  <c:v>213</c:v>
                </c:pt>
                <c:pt idx="15">
                  <c:v>213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169.6</c:v>
                </c:pt>
                <c:pt idx="1">
                  <c:v>172.07</c:v>
                </c:pt>
                <c:pt idx="2">
                  <c:v>172.4</c:v>
                </c:pt>
                <c:pt idx="3">
                  <c:v>172.5</c:v>
                </c:pt>
                <c:pt idx="4">
                  <c:v>174.49</c:v>
                </c:pt>
                <c:pt idx="5">
                  <c:v>169.95</c:v>
                </c:pt>
                <c:pt idx="6">
                  <c:v>176.39</c:v>
                </c:pt>
                <c:pt idx="7">
                  <c:v>177.67</c:v>
                </c:pt>
                <c:pt idx="8">
                  <c:v>178.61</c:v>
                </c:pt>
                <c:pt idx="9">
                  <c:v>180.15</c:v>
                </c:pt>
                <c:pt idx="10">
                  <c:v>181.09</c:v>
                </c:pt>
                <c:pt idx="11">
                  <c:v>183.14</c:v>
                </c:pt>
                <c:pt idx="12">
                  <c:v>183.9</c:v>
                </c:pt>
                <c:pt idx="13">
                  <c:v>186.62</c:v>
                </c:pt>
                <c:pt idx="14">
                  <c:v>188.46</c:v>
                </c:pt>
                <c:pt idx="15">
                  <c:v>189.61</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0.81540000000000001</c:v>
                </c:pt>
                <c:pt idx="1">
                  <c:v>0.82730000000000004</c:v>
                </c:pt>
                <c:pt idx="2">
                  <c:v>0.82889999999999997</c:v>
                </c:pt>
                <c:pt idx="3">
                  <c:v>0.82930000000000004</c:v>
                </c:pt>
                <c:pt idx="4">
                  <c:v>0.83889999999999998</c:v>
                </c:pt>
                <c:pt idx="5">
                  <c:v>0.79790000000000005</c:v>
                </c:pt>
                <c:pt idx="6">
                  <c:v>0.82809999999999995</c:v>
                </c:pt>
                <c:pt idx="7">
                  <c:v>0.83409999999999995</c:v>
                </c:pt>
                <c:pt idx="8">
                  <c:v>0.83850000000000002</c:v>
                </c:pt>
                <c:pt idx="9">
                  <c:v>0.8458</c:v>
                </c:pt>
                <c:pt idx="10">
                  <c:v>0.85019999999999996</c:v>
                </c:pt>
                <c:pt idx="11">
                  <c:v>0.85980000000000001</c:v>
                </c:pt>
                <c:pt idx="12">
                  <c:v>0.86339999999999995</c:v>
                </c:pt>
                <c:pt idx="13">
                  <c:v>0.87619999999999998</c:v>
                </c:pt>
                <c:pt idx="14">
                  <c:v>0.88480000000000003</c:v>
                </c:pt>
                <c:pt idx="15">
                  <c:v>0.89019999999999999</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0.18759999999999999</c:v>
                </c:pt>
                <c:pt idx="1">
                  <c:v>0.187</c:v>
                </c:pt>
                <c:pt idx="2">
                  <c:v>0.18809999999999999</c:v>
                </c:pt>
                <c:pt idx="3">
                  <c:v>0.1883</c:v>
                </c:pt>
                <c:pt idx="4">
                  <c:v>0.1875</c:v>
                </c:pt>
                <c:pt idx="5">
                  <c:v>0.18820000000000001</c:v>
                </c:pt>
                <c:pt idx="6">
                  <c:v>0.1875</c:v>
                </c:pt>
                <c:pt idx="7">
                  <c:v>0.18740000000000001</c:v>
                </c:pt>
                <c:pt idx="8">
                  <c:v>0.18629999999999999</c:v>
                </c:pt>
                <c:pt idx="9">
                  <c:v>0.1862</c:v>
                </c:pt>
                <c:pt idx="10">
                  <c:v>0.18579999999999999</c:v>
                </c:pt>
                <c:pt idx="11">
                  <c:v>0.18579999999999999</c:v>
                </c:pt>
                <c:pt idx="12">
                  <c:v>0.18329999999999999</c:v>
                </c:pt>
                <c:pt idx="13">
                  <c:v>0.1845</c:v>
                </c:pt>
                <c:pt idx="14">
                  <c:v>0.18459999999999999</c:v>
                </c:pt>
                <c:pt idx="15">
                  <c:v>0.18340000000000001</c:v>
                </c:pt>
              </c:numCache>
            </c:numRef>
          </c:val>
          <c:extLst>
            <c:ext xmlns:c16="http://schemas.microsoft.com/office/drawing/2014/chart" uri="{C3380CC4-5D6E-409C-BE32-E72D297353CC}">
              <c16:uniqueId val="{00000000-CD34-4177-8A13-743AE1E3E3B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5.79E-2</c:v>
                </c:pt>
                <c:pt idx="1">
                  <c:v>5.79E-2</c:v>
                </c:pt>
                <c:pt idx="2">
                  <c:v>5.79E-2</c:v>
                </c:pt>
                <c:pt idx="3">
                  <c:v>5.8000000000000003E-2</c:v>
                </c:pt>
                <c:pt idx="4">
                  <c:v>5.8000000000000003E-2</c:v>
                </c:pt>
                <c:pt idx="5">
                  <c:v>5.8099999999999999E-2</c:v>
                </c:pt>
                <c:pt idx="6">
                  <c:v>5.8099999999999999E-2</c:v>
                </c:pt>
                <c:pt idx="7">
                  <c:v>5.8099999999999999E-2</c:v>
                </c:pt>
                <c:pt idx="8">
                  <c:v>5.8099999999999999E-2</c:v>
                </c:pt>
                <c:pt idx="9">
                  <c:v>5.8099999999999999E-2</c:v>
                </c:pt>
                <c:pt idx="10">
                  <c:v>5.8099999999999999E-2</c:v>
                </c:pt>
                <c:pt idx="11">
                  <c:v>5.8200000000000002E-2</c:v>
                </c:pt>
                <c:pt idx="12">
                  <c:v>5.8200000000000002E-2</c:v>
                </c:pt>
                <c:pt idx="13">
                  <c:v>5.8200000000000002E-2</c:v>
                </c:pt>
                <c:pt idx="14">
                  <c:v>5.8200000000000002E-2</c:v>
                </c:pt>
                <c:pt idx="15">
                  <c:v>5.8200000000000002E-2</c:v>
                </c:pt>
              </c:numCache>
            </c:numRef>
          </c:val>
          <c:extLst>
            <c:ext xmlns:c16="http://schemas.microsoft.com/office/drawing/2014/chart" uri="{C3380CC4-5D6E-409C-BE32-E72D297353CC}">
              <c16:uniqueId val="{00000001-CD34-4177-8A13-743AE1E3E3B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0.16750000000000001</c:v>
                </c:pt>
                <c:pt idx="1">
                  <c:v>0.16789999999999999</c:v>
                </c:pt>
                <c:pt idx="2">
                  <c:v>0.16739999999999999</c:v>
                </c:pt>
                <c:pt idx="3">
                  <c:v>0.16739999999999999</c:v>
                </c:pt>
                <c:pt idx="4">
                  <c:v>0.16819999999999999</c:v>
                </c:pt>
                <c:pt idx="5">
                  <c:v>0.16769999999999999</c:v>
                </c:pt>
                <c:pt idx="6">
                  <c:v>0.1686</c:v>
                </c:pt>
                <c:pt idx="7">
                  <c:v>0.16830000000000001</c:v>
                </c:pt>
                <c:pt idx="8">
                  <c:v>0.16850000000000001</c:v>
                </c:pt>
                <c:pt idx="9">
                  <c:v>0.16839999999999999</c:v>
                </c:pt>
                <c:pt idx="10">
                  <c:v>0.16900000000000001</c:v>
                </c:pt>
                <c:pt idx="11">
                  <c:v>0.16900000000000001</c:v>
                </c:pt>
                <c:pt idx="12">
                  <c:v>0.17069999999999999</c:v>
                </c:pt>
                <c:pt idx="13">
                  <c:v>0.16889999999999999</c:v>
                </c:pt>
                <c:pt idx="14">
                  <c:v>0.16900000000000001</c:v>
                </c:pt>
                <c:pt idx="15">
                  <c:v>0.1694</c:v>
                </c:pt>
              </c:numCache>
            </c:numRef>
          </c:val>
          <c:extLst>
            <c:ext xmlns:c16="http://schemas.microsoft.com/office/drawing/2014/chart" uri="{C3380CC4-5D6E-409C-BE32-E72D297353CC}">
              <c16:uniqueId val="{00000002-CD34-4177-8A13-743AE1E3E3B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0.58699999999999997</c:v>
                </c:pt>
                <c:pt idx="1">
                  <c:v>0.58730000000000004</c:v>
                </c:pt>
                <c:pt idx="2">
                  <c:v>0.58650000000000002</c:v>
                </c:pt>
                <c:pt idx="3">
                  <c:v>0.58640000000000003</c:v>
                </c:pt>
                <c:pt idx="4">
                  <c:v>0.58620000000000005</c:v>
                </c:pt>
                <c:pt idx="5">
                  <c:v>0.58599999999999997</c:v>
                </c:pt>
                <c:pt idx="6">
                  <c:v>0.5857</c:v>
                </c:pt>
                <c:pt idx="7">
                  <c:v>0.58620000000000005</c:v>
                </c:pt>
                <c:pt idx="8">
                  <c:v>0.58709999999999996</c:v>
                </c:pt>
                <c:pt idx="9">
                  <c:v>0.58720000000000006</c:v>
                </c:pt>
                <c:pt idx="10">
                  <c:v>0.58709999999999996</c:v>
                </c:pt>
                <c:pt idx="11">
                  <c:v>0.58709999999999996</c:v>
                </c:pt>
                <c:pt idx="12">
                  <c:v>0.58789999999999998</c:v>
                </c:pt>
                <c:pt idx="13">
                  <c:v>0.58830000000000005</c:v>
                </c:pt>
                <c:pt idx="14">
                  <c:v>0.58819999999999995</c:v>
                </c:pt>
                <c:pt idx="15">
                  <c:v>0.58889999999999998</c:v>
                </c:pt>
              </c:numCache>
            </c:numRef>
          </c:val>
          <c:extLst>
            <c:ext xmlns:c16="http://schemas.microsoft.com/office/drawing/2014/chart" uri="{C3380CC4-5D6E-409C-BE32-E72D297353CC}">
              <c16:uniqueId val="{00000003-CD34-4177-8A13-743AE1E3E3B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8.6599999999999996E-2</c:v>
                </c:pt>
                <c:pt idx="1">
                  <c:v>9.4899999999999998E-2</c:v>
                </c:pt>
                <c:pt idx="2">
                  <c:v>0.11459999999999999</c:v>
                </c:pt>
                <c:pt idx="3">
                  <c:v>0.1464</c:v>
                </c:pt>
                <c:pt idx="4">
                  <c:v>0.15640000000000001</c:v>
                </c:pt>
                <c:pt idx="5">
                  <c:v>0.11840000000000001</c:v>
                </c:pt>
                <c:pt idx="6">
                  <c:v>0.1333</c:v>
                </c:pt>
                <c:pt idx="7">
                  <c:v>0.1328</c:v>
                </c:pt>
                <c:pt idx="8">
                  <c:v>0.13250000000000001</c:v>
                </c:pt>
                <c:pt idx="9">
                  <c:v>0.13189999999999999</c:v>
                </c:pt>
                <c:pt idx="10">
                  <c:v>0.13170000000000001</c:v>
                </c:pt>
                <c:pt idx="11">
                  <c:v>0.13150000000000001</c:v>
                </c:pt>
                <c:pt idx="12">
                  <c:v>0.13109999999999999</c:v>
                </c:pt>
                <c:pt idx="13">
                  <c:v>0.13070000000000001</c:v>
                </c:pt>
                <c:pt idx="14">
                  <c:v>0.13039999999999999</c:v>
                </c:pt>
                <c:pt idx="15">
                  <c:v>0.13009999999999999</c:v>
                </c:pt>
              </c:numCache>
            </c:numRef>
          </c:val>
          <c:extLst>
            <c:ext xmlns:c16="http://schemas.microsoft.com/office/drawing/2014/chart" uri="{C3380CC4-5D6E-409C-BE32-E72D297353CC}">
              <c16:uniqueId val="{00000000-B6DC-40D7-A416-6FEDBCD4ED9A}"/>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9.4700000000000006E-2</c:v>
                </c:pt>
                <c:pt idx="1">
                  <c:v>9.2700000000000005E-2</c:v>
                </c:pt>
                <c:pt idx="2">
                  <c:v>9.1800000000000007E-2</c:v>
                </c:pt>
                <c:pt idx="3">
                  <c:v>8.6300000000000002E-2</c:v>
                </c:pt>
                <c:pt idx="4">
                  <c:v>8.6199999999999999E-2</c:v>
                </c:pt>
                <c:pt idx="5">
                  <c:v>9.0399999999999994E-2</c:v>
                </c:pt>
                <c:pt idx="6">
                  <c:v>8.8300000000000003E-2</c:v>
                </c:pt>
                <c:pt idx="7">
                  <c:v>8.8200000000000001E-2</c:v>
                </c:pt>
                <c:pt idx="8">
                  <c:v>8.7900000000000006E-2</c:v>
                </c:pt>
                <c:pt idx="9">
                  <c:v>8.7800000000000003E-2</c:v>
                </c:pt>
                <c:pt idx="10">
                  <c:v>8.7599999999999997E-2</c:v>
                </c:pt>
                <c:pt idx="11">
                  <c:v>8.7300000000000003E-2</c:v>
                </c:pt>
                <c:pt idx="12">
                  <c:v>8.7099999999999997E-2</c:v>
                </c:pt>
                <c:pt idx="13">
                  <c:v>8.6999999999999994E-2</c:v>
                </c:pt>
                <c:pt idx="14">
                  <c:v>8.6800000000000002E-2</c:v>
                </c:pt>
                <c:pt idx="15">
                  <c:v>8.6599999999999996E-2</c:v>
                </c:pt>
              </c:numCache>
            </c:numRef>
          </c:val>
          <c:extLst>
            <c:ext xmlns:c16="http://schemas.microsoft.com/office/drawing/2014/chart" uri="{C3380CC4-5D6E-409C-BE32-E72D297353CC}">
              <c16:uniqueId val="{00000001-B6DC-40D7-A416-6FEDBCD4ED9A}"/>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0.28699999999999998</c:v>
                </c:pt>
                <c:pt idx="1">
                  <c:v>0.28599999999999998</c:v>
                </c:pt>
                <c:pt idx="2">
                  <c:v>0.27729999999999999</c:v>
                </c:pt>
                <c:pt idx="3">
                  <c:v>0.26719999999999999</c:v>
                </c:pt>
                <c:pt idx="4">
                  <c:v>0.26229999999999998</c:v>
                </c:pt>
                <c:pt idx="5">
                  <c:v>0.27610000000000001</c:v>
                </c:pt>
                <c:pt idx="6">
                  <c:v>0.27</c:v>
                </c:pt>
                <c:pt idx="7">
                  <c:v>0.27079999999999999</c:v>
                </c:pt>
                <c:pt idx="8">
                  <c:v>0.2717</c:v>
                </c:pt>
                <c:pt idx="9">
                  <c:v>0.27250000000000002</c:v>
                </c:pt>
                <c:pt idx="10">
                  <c:v>0.27329999999999999</c:v>
                </c:pt>
                <c:pt idx="11">
                  <c:v>0.27400000000000002</c:v>
                </c:pt>
                <c:pt idx="12">
                  <c:v>0.27489999999999998</c:v>
                </c:pt>
                <c:pt idx="13">
                  <c:v>0.27560000000000001</c:v>
                </c:pt>
                <c:pt idx="14">
                  <c:v>0.27639999999999998</c:v>
                </c:pt>
                <c:pt idx="15">
                  <c:v>0.2772</c:v>
                </c:pt>
              </c:numCache>
            </c:numRef>
          </c:val>
          <c:extLst>
            <c:ext xmlns:c16="http://schemas.microsoft.com/office/drawing/2014/chart" uri="{C3380CC4-5D6E-409C-BE32-E72D297353CC}">
              <c16:uniqueId val="{00000002-B6DC-40D7-A416-6FEDBCD4ED9A}"/>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0.53169999999999995</c:v>
                </c:pt>
                <c:pt idx="1">
                  <c:v>0.52639999999999998</c:v>
                </c:pt>
                <c:pt idx="2">
                  <c:v>0.51629999999999998</c:v>
                </c:pt>
                <c:pt idx="3">
                  <c:v>0.50009999999999999</c:v>
                </c:pt>
                <c:pt idx="4">
                  <c:v>0.49519999999999997</c:v>
                </c:pt>
                <c:pt idx="5">
                  <c:v>0.51500000000000001</c:v>
                </c:pt>
                <c:pt idx="6">
                  <c:v>0.50849999999999995</c:v>
                </c:pt>
                <c:pt idx="7">
                  <c:v>0.50819999999999999</c:v>
                </c:pt>
                <c:pt idx="8">
                  <c:v>0.50800000000000001</c:v>
                </c:pt>
                <c:pt idx="9">
                  <c:v>0.50780000000000003</c:v>
                </c:pt>
                <c:pt idx="10">
                  <c:v>0.50749999999999995</c:v>
                </c:pt>
                <c:pt idx="11">
                  <c:v>0.50719999999999998</c:v>
                </c:pt>
                <c:pt idx="12">
                  <c:v>0.50700000000000001</c:v>
                </c:pt>
                <c:pt idx="13">
                  <c:v>0.50670000000000004</c:v>
                </c:pt>
                <c:pt idx="14">
                  <c:v>0.50639999999999996</c:v>
                </c:pt>
                <c:pt idx="15">
                  <c:v>0.50609999999999999</c:v>
                </c:pt>
              </c:numCache>
            </c:numRef>
          </c:val>
          <c:extLst>
            <c:ext xmlns:c16="http://schemas.microsoft.com/office/drawing/2014/chart" uri="{C3380CC4-5D6E-409C-BE32-E72D297353CC}">
              <c16:uniqueId val="{00000003-B6DC-40D7-A416-6FEDBCD4ED9A}"/>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0.1797</c:v>
                </c:pt>
                <c:pt idx="1">
                  <c:v>0.18060000000000001</c:v>
                </c:pt>
                <c:pt idx="2">
                  <c:v>0.17849999999999999</c:v>
                </c:pt>
                <c:pt idx="3">
                  <c:v>0.18049999999999999</c:v>
                </c:pt>
                <c:pt idx="4">
                  <c:v>0.1787</c:v>
                </c:pt>
                <c:pt idx="5">
                  <c:v>0.17760000000000001</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0.82030000000000003</c:v>
                </c:pt>
                <c:pt idx="1">
                  <c:v>0.81940000000000002</c:v>
                </c:pt>
                <c:pt idx="2">
                  <c:v>0.82150000000000001</c:v>
                </c:pt>
                <c:pt idx="3">
                  <c:v>0.81950000000000001</c:v>
                </c:pt>
                <c:pt idx="4">
                  <c:v>0.82130000000000003</c:v>
                </c:pt>
                <c:pt idx="5">
                  <c:v>0.82240000000000002</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331237667413435E-2"/>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E538-492E-8E4C-92F4425464DD}"/>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E538-492E-8E4C-92F4425464DD}"/>
              </c:ext>
            </c:extLst>
          </c:dPt>
          <c:dLbls>
            <c:dLbl>
              <c:idx val="0"/>
              <c:layout>
                <c:manualLayout>
                  <c:x val="-2.6726730852762955E-3"/>
                  <c:y val="-1.6327559119905993E-2"/>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7154503174835031E-2"/>
                      <c:h val="7.3357574279374269E-2"/>
                    </c:manualLayout>
                  </c15:layout>
                </c:ext>
                <c:ext xmlns:c16="http://schemas.microsoft.com/office/drawing/2014/chart" uri="{C3380CC4-5D6E-409C-BE32-E72D297353CC}">
                  <c16:uniqueId val="{0000000D-5664-49AB-88B7-262B0966EE54}"/>
                </c:ext>
              </c:extLst>
            </c:dLbl>
            <c:dLbl>
              <c:idx val="1"/>
              <c:layout>
                <c:manualLayout>
                  <c:x val="-4.5919525850162124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152.59</c:v>
                </c:pt>
                <c:pt idx="1">
                  <c:v>157.31</c:v>
                </c:pt>
                <c:pt idx="2">
                  <c:v>162.11000000000001</c:v>
                </c:pt>
                <c:pt idx="3">
                  <c:v>169.14</c:v>
                </c:pt>
                <c:pt idx="4">
                  <c:v>174.44</c:v>
                </c:pt>
                <c:pt idx="5">
                  <c:v>163.53</c:v>
                </c:pt>
                <c:pt idx="6">
                  <c:v>182.28</c:v>
                </c:pt>
                <c:pt idx="7">
                  <c:v>188.09</c:v>
                </c:pt>
                <c:pt idx="8">
                  <c:v>195.14</c:v>
                </c:pt>
                <c:pt idx="9">
                  <c:v>204.19</c:v>
                </c:pt>
                <c:pt idx="10">
                  <c:v>214.4</c:v>
                </c:pt>
                <c:pt idx="11">
                  <c:v>225.95</c:v>
                </c:pt>
                <c:pt idx="12">
                  <c:v>238.37</c:v>
                </c:pt>
                <c:pt idx="13">
                  <c:v>250.55</c:v>
                </c:pt>
                <c:pt idx="14">
                  <c:v>264.8</c:v>
                </c:pt>
                <c:pt idx="15">
                  <c:v>280.88</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200</c:v>
                </c:pt>
                <c:pt idx="1">
                  <c:v>200</c:v>
                </c:pt>
                <c:pt idx="2">
                  <c:v>215</c:v>
                </c:pt>
                <c:pt idx="3">
                  <c:v>225</c:v>
                </c:pt>
                <c:pt idx="4">
                  <c:v>225</c:v>
                </c:pt>
                <c:pt idx="5">
                  <c:v>225</c:v>
                </c:pt>
                <c:pt idx="6">
                  <c:v>225</c:v>
                </c:pt>
                <c:pt idx="7">
                  <c:v>225</c:v>
                </c:pt>
                <c:pt idx="8">
                  <c:v>225</c:v>
                </c:pt>
                <c:pt idx="9">
                  <c:v>225</c:v>
                </c:pt>
                <c:pt idx="10">
                  <c:v>225</c:v>
                </c:pt>
                <c:pt idx="11">
                  <c:v>225</c:v>
                </c:pt>
                <c:pt idx="12">
                  <c:v>225</c:v>
                </c:pt>
                <c:pt idx="13">
                  <c:v>225</c:v>
                </c:pt>
                <c:pt idx="14">
                  <c:v>225</c:v>
                </c:pt>
                <c:pt idx="15">
                  <c:v>225</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169.77</c:v>
                </c:pt>
                <c:pt idx="1">
                  <c:v>170.43</c:v>
                </c:pt>
                <c:pt idx="2">
                  <c:v>182.88</c:v>
                </c:pt>
                <c:pt idx="3">
                  <c:v>192.65</c:v>
                </c:pt>
                <c:pt idx="4">
                  <c:v>194.34</c:v>
                </c:pt>
                <c:pt idx="5">
                  <c:v>181.28</c:v>
                </c:pt>
                <c:pt idx="6">
                  <c:v>179.12</c:v>
                </c:pt>
                <c:pt idx="7">
                  <c:v>195.47</c:v>
                </c:pt>
                <c:pt idx="8">
                  <c:v>195.81</c:v>
                </c:pt>
                <c:pt idx="9">
                  <c:v>196.75</c:v>
                </c:pt>
                <c:pt idx="10">
                  <c:v>197.09</c:v>
                </c:pt>
                <c:pt idx="11">
                  <c:v>197.64</c:v>
                </c:pt>
                <c:pt idx="12">
                  <c:v>198.27</c:v>
                </c:pt>
                <c:pt idx="13">
                  <c:v>198.82</c:v>
                </c:pt>
                <c:pt idx="14">
                  <c:v>199.58</c:v>
                </c:pt>
                <c:pt idx="15">
                  <c:v>200.24</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0.84889999999999999</c:v>
                </c:pt>
                <c:pt idx="1">
                  <c:v>0.85219999999999996</c:v>
                </c:pt>
                <c:pt idx="2">
                  <c:v>0.85060000000000002</c:v>
                </c:pt>
                <c:pt idx="3">
                  <c:v>0.85619999999999996</c:v>
                </c:pt>
                <c:pt idx="4">
                  <c:v>0.86370000000000002</c:v>
                </c:pt>
                <c:pt idx="5">
                  <c:v>0.80569999999999997</c:v>
                </c:pt>
                <c:pt idx="6">
                  <c:v>0.79610000000000003</c:v>
                </c:pt>
                <c:pt idx="7">
                  <c:v>0.86880000000000002</c:v>
                </c:pt>
                <c:pt idx="8">
                  <c:v>0.87029999999999996</c:v>
                </c:pt>
                <c:pt idx="9">
                  <c:v>0.87439999999999996</c:v>
                </c:pt>
                <c:pt idx="10">
                  <c:v>0.876</c:v>
                </c:pt>
                <c:pt idx="11">
                  <c:v>0.87839999999999996</c:v>
                </c:pt>
                <c:pt idx="12">
                  <c:v>0.88119999999999998</c:v>
                </c:pt>
                <c:pt idx="13">
                  <c:v>0.88360000000000005</c:v>
                </c:pt>
                <c:pt idx="14">
                  <c:v>0.88700000000000001</c:v>
                </c:pt>
                <c:pt idx="15">
                  <c:v>0.88990000000000002</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6896212885907084E-3"/>
          <c:w val="1"/>
          <c:h val="0.82187555206069951"/>
        </c:manualLayout>
      </c:layout>
      <c:barChart>
        <c:barDir val="col"/>
        <c:grouping val="clustered"/>
        <c:varyColors val="0"/>
        <c:ser>
          <c:idx val="0"/>
          <c:order val="0"/>
          <c:tx>
            <c:strRef>
              <c:f>Sheet1!$B$1</c:f>
              <c:strCache>
                <c:ptCount val="1"/>
                <c:pt idx="0">
                  <c:v>Column1</c:v>
                </c:pt>
              </c:strCache>
            </c:strRef>
          </c:tx>
          <c:spPr>
            <a:gradFill flip="none" rotWithShape="1">
              <a:gsLst>
                <a:gs pos="0">
                  <a:schemeClr val="accent1">
                    <a:shade val="30000"/>
                    <a:satMod val="115000"/>
                  </a:schemeClr>
                </a:gs>
                <a:gs pos="50000">
                  <a:schemeClr val="accent1">
                    <a:shade val="67500"/>
                    <a:satMod val="115000"/>
                  </a:schemeClr>
                </a:gs>
                <a:gs pos="94000">
                  <a:schemeClr val="tx2">
                    <a:lumMod val="20000"/>
                    <a:lumOff val="80000"/>
                  </a:schemeClr>
                </a:gs>
              </a:gsLst>
              <a:lin ang="0" scaled="1"/>
              <a:tileRect/>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18.238</c:v>
                </c:pt>
                <c:pt idx="1">
                  <c:v>18.745000000000001</c:v>
                </c:pt>
                <c:pt idx="2">
                  <c:v>19.54</c:v>
                </c:pt>
                <c:pt idx="3">
                  <c:v>20.611999999999998</c:v>
                </c:pt>
                <c:pt idx="4">
                  <c:v>21.433</c:v>
                </c:pt>
                <c:pt idx="5">
                  <c:v>20.937000000000001</c:v>
                </c:pt>
              </c:numCache>
            </c:numRef>
          </c:val>
          <c:extLst>
            <c:ext xmlns:c16="http://schemas.microsoft.com/office/drawing/2014/chart" uri="{C3380CC4-5D6E-409C-BE32-E72D297353CC}">
              <c16:uniqueId val="{00000000-D0BF-470E-A051-0ABAB7D0A40B}"/>
            </c:ext>
          </c:extLst>
        </c:ser>
        <c:dLbls>
          <c:dLblPos val="outEnd"/>
          <c:showLegendKey val="0"/>
          <c:showVal val="1"/>
          <c:showCatName val="0"/>
          <c:showSerName val="0"/>
          <c:showPercent val="0"/>
          <c:showBubbleSize val="0"/>
        </c:dLbls>
        <c:gapWidth val="150"/>
        <c:axId val="429229088"/>
        <c:axId val="429229416"/>
      </c:barChart>
      <c:catAx>
        <c:axId val="4292290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9229416"/>
        <c:crosses val="autoZero"/>
        <c:auto val="1"/>
        <c:lblAlgn val="ctr"/>
        <c:lblOffset val="100"/>
        <c:noMultiLvlLbl val="0"/>
      </c:catAx>
      <c:valAx>
        <c:axId val="429229416"/>
        <c:scaling>
          <c:orientation val="minMax"/>
        </c:scaling>
        <c:delete val="1"/>
        <c:axPos val="l"/>
        <c:numFmt formatCode="0.00" sourceLinked="1"/>
        <c:majorTickMark val="none"/>
        <c:minorTickMark val="none"/>
        <c:tickLblPos val="nextTo"/>
        <c:crossAx val="42922908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0.14169999999999999</c:v>
                </c:pt>
                <c:pt idx="1">
                  <c:v>0.1409</c:v>
                </c:pt>
                <c:pt idx="2">
                  <c:v>0.14019999999999999</c:v>
                </c:pt>
                <c:pt idx="3">
                  <c:v>0.13950000000000001</c:v>
                </c:pt>
                <c:pt idx="4">
                  <c:v>0.13880000000000001</c:v>
                </c:pt>
                <c:pt idx="5">
                  <c:v>0.13819999999999999</c:v>
                </c:pt>
                <c:pt idx="6">
                  <c:v>0.13739999999999999</c:v>
                </c:pt>
                <c:pt idx="7">
                  <c:v>0.13589999999999999</c:v>
                </c:pt>
                <c:pt idx="8">
                  <c:v>0.1346</c:v>
                </c:pt>
                <c:pt idx="9">
                  <c:v>0.13320000000000001</c:v>
                </c:pt>
                <c:pt idx="10">
                  <c:v>0.1318</c:v>
                </c:pt>
                <c:pt idx="11">
                  <c:v>0.1303</c:v>
                </c:pt>
                <c:pt idx="12">
                  <c:v>0.12889999999999999</c:v>
                </c:pt>
                <c:pt idx="13">
                  <c:v>0.1275</c:v>
                </c:pt>
                <c:pt idx="14">
                  <c:v>0.126</c:v>
                </c:pt>
                <c:pt idx="15">
                  <c:v>0.1246</c:v>
                </c:pt>
              </c:numCache>
            </c:numRef>
          </c:val>
          <c:extLst>
            <c:ext xmlns:c16="http://schemas.microsoft.com/office/drawing/2014/chart" uri="{C3380CC4-5D6E-409C-BE32-E72D297353CC}">
              <c16:uniqueId val="{00000000-8F94-4B98-BC78-A9A3E5D6362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6.3100000000000003E-2</c:v>
                </c:pt>
                <c:pt idx="1">
                  <c:v>6.3299999999999995E-2</c:v>
                </c:pt>
                <c:pt idx="2">
                  <c:v>6.3500000000000001E-2</c:v>
                </c:pt>
                <c:pt idx="3">
                  <c:v>6.3600000000000004E-2</c:v>
                </c:pt>
                <c:pt idx="4">
                  <c:v>6.3700000000000007E-2</c:v>
                </c:pt>
                <c:pt idx="5">
                  <c:v>6.3899999999999998E-2</c:v>
                </c:pt>
                <c:pt idx="6">
                  <c:v>6.4100000000000004E-2</c:v>
                </c:pt>
                <c:pt idx="7">
                  <c:v>6.4199999999999993E-2</c:v>
                </c:pt>
                <c:pt idx="8">
                  <c:v>6.4299999999999996E-2</c:v>
                </c:pt>
                <c:pt idx="9">
                  <c:v>6.4399999999999999E-2</c:v>
                </c:pt>
                <c:pt idx="10">
                  <c:v>6.4500000000000002E-2</c:v>
                </c:pt>
                <c:pt idx="11">
                  <c:v>6.4600000000000005E-2</c:v>
                </c:pt>
                <c:pt idx="12">
                  <c:v>6.4699999999999994E-2</c:v>
                </c:pt>
                <c:pt idx="13">
                  <c:v>6.4799999999999996E-2</c:v>
                </c:pt>
                <c:pt idx="14">
                  <c:v>6.4899999999999999E-2</c:v>
                </c:pt>
                <c:pt idx="15">
                  <c:v>6.5000000000000002E-2</c:v>
                </c:pt>
              </c:numCache>
            </c:numRef>
          </c:val>
          <c:extLst>
            <c:ext xmlns:c16="http://schemas.microsoft.com/office/drawing/2014/chart" uri="{C3380CC4-5D6E-409C-BE32-E72D297353CC}">
              <c16:uniqueId val="{00000001-8F94-4B98-BC78-A9A3E5D6362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0.2019</c:v>
                </c:pt>
                <c:pt idx="1">
                  <c:v>0.20200000000000001</c:v>
                </c:pt>
                <c:pt idx="2">
                  <c:v>0.20230000000000001</c:v>
                </c:pt>
                <c:pt idx="3">
                  <c:v>0.2024</c:v>
                </c:pt>
                <c:pt idx="4">
                  <c:v>0.20250000000000001</c:v>
                </c:pt>
                <c:pt idx="5">
                  <c:v>0.20250000000000001</c:v>
                </c:pt>
                <c:pt idx="6">
                  <c:v>0.2026</c:v>
                </c:pt>
                <c:pt idx="7">
                  <c:v>0.20280000000000001</c:v>
                </c:pt>
                <c:pt idx="8">
                  <c:v>0.2029</c:v>
                </c:pt>
                <c:pt idx="9">
                  <c:v>0.20300000000000001</c:v>
                </c:pt>
                <c:pt idx="10">
                  <c:v>0.2031</c:v>
                </c:pt>
                <c:pt idx="11">
                  <c:v>0.20330000000000001</c:v>
                </c:pt>
                <c:pt idx="12">
                  <c:v>0.2034</c:v>
                </c:pt>
                <c:pt idx="13">
                  <c:v>0.20349999999999999</c:v>
                </c:pt>
                <c:pt idx="14">
                  <c:v>0.20369999999999999</c:v>
                </c:pt>
                <c:pt idx="15">
                  <c:v>0.20380000000000001</c:v>
                </c:pt>
              </c:numCache>
            </c:numRef>
          </c:val>
          <c:extLst>
            <c:ext xmlns:c16="http://schemas.microsoft.com/office/drawing/2014/chart" uri="{C3380CC4-5D6E-409C-BE32-E72D297353CC}">
              <c16:uniqueId val="{00000002-8F94-4B98-BC78-A9A3E5D6362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0.59319999999999995</c:v>
                </c:pt>
                <c:pt idx="1">
                  <c:v>0.59370000000000001</c:v>
                </c:pt>
                <c:pt idx="2">
                  <c:v>0.59409999999999996</c:v>
                </c:pt>
                <c:pt idx="3">
                  <c:v>0.59450000000000003</c:v>
                </c:pt>
                <c:pt idx="4">
                  <c:v>0.59499999999999997</c:v>
                </c:pt>
                <c:pt idx="5">
                  <c:v>0.59540000000000004</c:v>
                </c:pt>
                <c:pt idx="6">
                  <c:v>0.59589999999999999</c:v>
                </c:pt>
                <c:pt idx="7">
                  <c:v>0.59709999999999996</c:v>
                </c:pt>
                <c:pt idx="8">
                  <c:v>0.59830000000000005</c:v>
                </c:pt>
                <c:pt idx="9">
                  <c:v>0.59940000000000004</c:v>
                </c:pt>
                <c:pt idx="10">
                  <c:v>0.60060000000000002</c:v>
                </c:pt>
                <c:pt idx="11">
                  <c:v>0.6018</c:v>
                </c:pt>
                <c:pt idx="12">
                  <c:v>0.60299999999999998</c:v>
                </c:pt>
                <c:pt idx="13">
                  <c:v>0.60419999999999996</c:v>
                </c:pt>
                <c:pt idx="14">
                  <c:v>0.60540000000000005</c:v>
                </c:pt>
                <c:pt idx="15">
                  <c:v>0.60660000000000003</c:v>
                </c:pt>
              </c:numCache>
            </c:numRef>
          </c:val>
          <c:extLst>
            <c:ext xmlns:c16="http://schemas.microsoft.com/office/drawing/2014/chart" uri="{C3380CC4-5D6E-409C-BE32-E72D297353CC}">
              <c16:uniqueId val="{00000003-8F94-4B98-BC78-A9A3E5D6362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2015</c:v>
                </c:pt>
                <c:pt idx="1">
                  <c:v>2020</c:v>
                </c:pt>
                <c:pt idx="2">
                  <c:v>2021E</c:v>
                </c:pt>
                <c:pt idx="3">
                  <c:v>2030F</c:v>
                </c:pt>
              </c:strCache>
            </c:strRef>
          </c:cat>
          <c:val>
            <c:numRef>
              <c:f>Sheet1!$B$2:$B$5</c:f>
              <c:numCache>
                <c:formatCode>0.00</c:formatCode>
                <c:ptCount val="4"/>
                <c:pt idx="0">
                  <c:v>691.84056105411764</c:v>
                </c:pt>
                <c:pt idx="1">
                  <c:v>753.98</c:v>
                </c:pt>
                <c:pt idx="2">
                  <c:v>769.23</c:v>
                </c:pt>
                <c:pt idx="3">
                  <c:v>1224.47</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0.1454</c:v>
                </c:pt>
                <c:pt idx="1">
                  <c:v>0.14960000000000001</c:v>
                </c:pt>
                <c:pt idx="2">
                  <c:v>0.1575</c:v>
                </c:pt>
                <c:pt idx="3">
                  <c:v>0.14929999999999999</c:v>
                </c:pt>
                <c:pt idx="4">
                  <c:v>0.1469</c:v>
                </c:pt>
                <c:pt idx="5">
                  <c:v>0.14599999999999999</c:v>
                </c:pt>
                <c:pt idx="6">
                  <c:v>0.1449</c:v>
                </c:pt>
                <c:pt idx="7">
                  <c:v>0.1439</c:v>
                </c:pt>
                <c:pt idx="8">
                  <c:v>0.14299999999999999</c:v>
                </c:pt>
                <c:pt idx="9">
                  <c:v>0.14199999999999999</c:v>
                </c:pt>
                <c:pt idx="10">
                  <c:v>0.14050000000000001</c:v>
                </c:pt>
                <c:pt idx="11">
                  <c:v>0.1394</c:v>
                </c:pt>
                <c:pt idx="12">
                  <c:v>0.13819999999999999</c:v>
                </c:pt>
                <c:pt idx="13">
                  <c:v>0.1371</c:v>
                </c:pt>
                <c:pt idx="14">
                  <c:v>0.13600000000000001</c:v>
                </c:pt>
                <c:pt idx="15">
                  <c:v>0.1348</c:v>
                </c:pt>
              </c:numCache>
            </c:numRef>
          </c:val>
          <c:extLst>
            <c:ext xmlns:c16="http://schemas.microsoft.com/office/drawing/2014/chart" uri="{C3380CC4-5D6E-409C-BE32-E72D297353CC}">
              <c16:uniqueId val="{00000000-3A5B-44B6-BF1D-502623E416C3}"/>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9.69E-2</c:v>
                </c:pt>
                <c:pt idx="1">
                  <c:v>9.6100000000000005E-2</c:v>
                </c:pt>
                <c:pt idx="2">
                  <c:v>9.0800000000000006E-2</c:v>
                </c:pt>
                <c:pt idx="3">
                  <c:v>9.2200000000000004E-2</c:v>
                </c:pt>
                <c:pt idx="4">
                  <c:v>9.11E-2</c:v>
                </c:pt>
                <c:pt idx="5">
                  <c:v>9.0800000000000006E-2</c:v>
                </c:pt>
                <c:pt idx="6">
                  <c:v>9.0499999999999997E-2</c:v>
                </c:pt>
                <c:pt idx="7">
                  <c:v>9.0200000000000002E-2</c:v>
                </c:pt>
                <c:pt idx="8">
                  <c:v>8.9899999999999994E-2</c:v>
                </c:pt>
                <c:pt idx="9">
                  <c:v>8.9599999999999999E-2</c:v>
                </c:pt>
                <c:pt idx="10">
                  <c:v>8.9099999999999999E-2</c:v>
                </c:pt>
                <c:pt idx="11">
                  <c:v>8.8700000000000001E-2</c:v>
                </c:pt>
                <c:pt idx="12">
                  <c:v>8.8300000000000003E-2</c:v>
                </c:pt>
                <c:pt idx="13">
                  <c:v>8.7800000000000003E-2</c:v>
                </c:pt>
                <c:pt idx="14">
                  <c:v>8.7499999999999994E-2</c:v>
                </c:pt>
                <c:pt idx="15">
                  <c:v>8.7099999999999997E-2</c:v>
                </c:pt>
              </c:numCache>
            </c:numRef>
          </c:val>
          <c:extLst>
            <c:ext xmlns:c16="http://schemas.microsoft.com/office/drawing/2014/chart" uri="{C3380CC4-5D6E-409C-BE32-E72D297353CC}">
              <c16:uniqueId val="{00000001-3A5B-44B6-BF1D-502623E416C3}"/>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0.2505</c:v>
                </c:pt>
                <c:pt idx="1">
                  <c:v>0.25340000000000001</c:v>
                </c:pt>
                <c:pt idx="2">
                  <c:v>0.25280000000000002</c:v>
                </c:pt>
                <c:pt idx="3">
                  <c:v>0.25650000000000001</c:v>
                </c:pt>
                <c:pt idx="4">
                  <c:v>0.25740000000000002</c:v>
                </c:pt>
                <c:pt idx="5">
                  <c:v>0.25800000000000001</c:v>
                </c:pt>
                <c:pt idx="6">
                  <c:v>0.2586</c:v>
                </c:pt>
                <c:pt idx="7">
                  <c:v>0.25919999999999999</c:v>
                </c:pt>
                <c:pt idx="8">
                  <c:v>0.25979999999999998</c:v>
                </c:pt>
                <c:pt idx="9">
                  <c:v>0.26040000000000002</c:v>
                </c:pt>
                <c:pt idx="10">
                  <c:v>0.2611</c:v>
                </c:pt>
                <c:pt idx="11">
                  <c:v>0.26179999999999998</c:v>
                </c:pt>
                <c:pt idx="12">
                  <c:v>0.26250000000000001</c:v>
                </c:pt>
                <c:pt idx="13">
                  <c:v>0.2631</c:v>
                </c:pt>
                <c:pt idx="14">
                  <c:v>0.26379999999999998</c:v>
                </c:pt>
                <c:pt idx="15">
                  <c:v>0.26450000000000001</c:v>
                </c:pt>
              </c:numCache>
            </c:numRef>
          </c:val>
          <c:extLst>
            <c:ext xmlns:c16="http://schemas.microsoft.com/office/drawing/2014/chart" uri="{C3380CC4-5D6E-409C-BE32-E72D297353CC}">
              <c16:uniqueId val="{00000002-3A5B-44B6-BF1D-502623E416C3}"/>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0.50729999999999997</c:v>
                </c:pt>
                <c:pt idx="1">
                  <c:v>0.50090000000000001</c:v>
                </c:pt>
                <c:pt idx="2">
                  <c:v>0.49890000000000001</c:v>
                </c:pt>
                <c:pt idx="3">
                  <c:v>0.50190000000000001</c:v>
                </c:pt>
                <c:pt idx="4">
                  <c:v>0.50460000000000005</c:v>
                </c:pt>
                <c:pt idx="5">
                  <c:v>0.50529999999999997</c:v>
                </c:pt>
                <c:pt idx="6">
                  <c:v>0.50600000000000001</c:v>
                </c:pt>
                <c:pt idx="7">
                  <c:v>0.50660000000000005</c:v>
                </c:pt>
                <c:pt idx="8">
                  <c:v>0.50729999999999997</c:v>
                </c:pt>
                <c:pt idx="9">
                  <c:v>0.50800000000000001</c:v>
                </c:pt>
                <c:pt idx="10">
                  <c:v>0.50919999999999999</c:v>
                </c:pt>
                <c:pt idx="11">
                  <c:v>0.5101</c:v>
                </c:pt>
                <c:pt idx="12">
                  <c:v>0.51100000000000001</c:v>
                </c:pt>
                <c:pt idx="13">
                  <c:v>0.51190000000000002</c:v>
                </c:pt>
                <c:pt idx="14">
                  <c:v>0.51270000000000004</c:v>
                </c:pt>
                <c:pt idx="15">
                  <c:v>0.51359999999999995</c:v>
                </c:pt>
              </c:numCache>
            </c:numRef>
          </c:val>
          <c:extLst>
            <c:ext xmlns:c16="http://schemas.microsoft.com/office/drawing/2014/chart" uri="{C3380CC4-5D6E-409C-BE32-E72D297353CC}">
              <c16:uniqueId val="{00000003-3A5B-44B6-BF1D-502623E416C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0.20169999999999999</c:v>
                </c:pt>
                <c:pt idx="1">
                  <c:v>0.2049</c:v>
                </c:pt>
                <c:pt idx="2">
                  <c:v>0.20150000000000001</c:v>
                </c:pt>
                <c:pt idx="3">
                  <c:v>0.20430000000000001</c:v>
                </c:pt>
                <c:pt idx="4">
                  <c:v>0.1996</c:v>
                </c:pt>
                <c:pt idx="5">
                  <c:v>0.2021</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0.79830000000000001</c:v>
                </c:pt>
                <c:pt idx="1">
                  <c:v>0.79510000000000003</c:v>
                </c:pt>
                <c:pt idx="2">
                  <c:v>0.79849999999999999</c:v>
                </c:pt>
                <c:pt idx="3">
                  <c:v>0.79569999999999996</c:v>
                </c:pt>
                <c:pt idx="4">
                  <c:v>0.8004</c:v>
                </c:pt>
                <c:pt idx="5">
                  <c:v>0.79790000000000005</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2E7-4497-ACB4-30F71D4CA1B0}"/>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52E7-4497-ACB4-30F71D4CA1B0}"/>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52E7-4497-ACB4-30F71D4CA1B0}"/>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52E7-4497-ACB4-30F71D4CA1B0}"/>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52E7-4497-ACB4-30F71D4CA1B0}"/>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52E7-4497-ACB4-30F71D4CA1B0}"/>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2E7-4497-ACB4-30F71D4CA1B0}"/>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2E7-4497-ACB4-30F71D4CA1B0}"/>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297.66000000000003</c:v>
                </c:pt>
                <c:pt idx="1">
                  <c:v>315.07</c:v>
                </c:pt>
                <c:pt idx="2">
                  <c:v>331.97</c:v>
                </c:pt>
                <c:pt idx="3">
                  <c:v>348.15</c:v>
                </c:pt>
                <c:pt idx="4">
                  <c:v>363.95</c:v>
                </c:pt>
                <c:pt idx="5">
                  <c:v>336.78</c:v>
                </c:pt>
                <c:pt idx="6">
                  <c:v>321.24</c:v>
                </c:pt>
                <c:pt idx="7">
                  <c:v>332.9</c:v>
                </c:pt>
                <c:pt idx="8">
                  <c:v>349.09</c:v>
                </c:pt>
                <c:pt idx="9">
                  <c:v>369.06</c:v>
                </c:pt>
                <c:pt idx="10">
                  <c:v>391.96</c:v>
                </c:pt>
                <c:pt idx="11">
                  <c:v>419.85</c:v>
                </c:pt>
                <c:pt idx="12">
                  <c:v>451.12</c:v>
                </c:pt>
                <c:pt idx="13">
                  <c:v>485.37</c:v>
                </c:pt>
                <c:pt idx="14">
                  <c:v>522.33000000000004</c:v>
                </c:pt>
                <c:pt idx="15">
                  <c:v>563.13</c:v>
                </c:pt>
              </c:numCache>
            </c:numRef>
          </c:val>
          <c:extLst>
            <c:ext xmlns:c16="http://schemas.microsoft.com/office/drawing/2014/chart" uri="{C3380CC4-5D6E-409C-BE32-E72D297353CC}">
              <c16:uniqueId val="{0000000E-52E7-4497-ACB4-30F71D4CA1B0}"/>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1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427</c:v>
                </c:pt>
                <c:pt idx="1">
                  <c:v>427</c:v>
                </c:pt>
                <c:pt idx="2">
                  <c:v>427</c:v>
                </c:pt>
                <c:pt idx="3">
                  <c:v>427</c:v>
                </c:pt>
                <c:pt idx="4">
                  <c:v>442</c:v>
                </c:pt>
                <c:pt idx="5">
                  <c:v>442</c:v>
                </c:pt>
                <c:pt idx="6">
                  <c:v>477</c:v>
                </c:pt>
                <c:pt idx="7">
                  <c:v>477</c:v>
                </c:pt>
                <c:pt idx="8">
                  <c:v>482</c:v>
                </c:pt>
                <c:pt idx="9">
                  <c:v>482</c:v>
                </c:pt>
                <c:pt idx="10">
                  <c:v>482</c:v>
                </c:pt>
                <c:pt idx="11">
                  <c:v>482</c:v>
                </c:pt>
                <c:pt idx="12">
                  <c:v>487</c:v>
                </c:pt>
                <c:pt idx="13">
                  <c:v>487</c:v>
                </c:pt>
                <c:pt idx="14">
                  <c:v>487</c:v>
                </c:pt>
                <c:pt idx="15">
                  <c:v>487</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329</c:v>
                </c:pt>
                <c:pt idx="1">
                  <c:v>340</c:v>
                </c:pt>
                <c:pt idx="2">
                  <c:v>352</c:v>
                </c:pt>
                <c:pt idx="3">
                  <c:v>356</c:v>
                </c:pt>
                <c:pt idx="4">
                  <c:v>372</c:v>
                </c:pt>
                <c:pt idx="5">
                  <c:v>342</c:v>
                </c:pt>
                <c:pt idx="6">
                  <c:v>384</c:v>
                </c:pt>
                <c:pt idx="7">
                  <c:v>392</c:v>
                </c:pt>
                <c:pt idx="8">
                  <c:v>403</c:v>
                </c:pt>
                <c:pt idx="9">
                  <c:v>403</c:v>
                </c:pt>
                <c:pt idx="10">
                  <c:v>415</c:v>
                </c:pt>
                <c:pt idx="11">
                  <c:v>429</c:v>
                </c:pt>
                <c:pt idx="12">
                  <c:v>438</c:v>
                </c:pt>
                <c:pt idx="13">
                  <c:v>447</c:v>
                </c:pt>
                <c:pt idx="14">
                  <c:v>452</c:v>
                </c:pt>
                <c:pt idx="15">
                  <c:v>459</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0.77049999999999996</c:v>
                </c:pt>
                <c:pt idx="1">
                  <c:v>0.7964</c:v>
                </c:pt>
                <c:pt idx="2">
                  <c:v>0.8236</c:v>
                </c:pt>
                <c:pt idx="3">
                  <c:v>0.8327</c:v>
                </c:pt>
                <c:pt idx="4">
                  <c:v>0.84179999999999999</c:v>
                </c:pt>
                <c:pt idx="5">
                  <c:v>0.77300000000000002</c:v>
                </c:pt>
                <c:pt idx="6">
                  <c:v>0.80500000000000005</c:v>
                </c:pt>
                <c:pt idx="7">
                  <c:v>0.82179999999999997</c:v>
                </c:pt>
                <c:pt idx="8">
                  <c:v>0.83540000000000003</c:v>
                </c:pt>
                <c:pt idx="9">
                  <c:v>0.83520000000000005</c:v>
                </c:pt>
                <c:pt idx="10">
                  <c:v>0.8609</c:v>
                </c:pt>
                <c:pt idx="11">
                  <c:v>0.88949999999999996</c:v>
                </c:pt>
                <c:pt idx="12">
                  <c:v>0.89929999999999999</c:v>
                </c:pt>
                <c:pt idx="13">
                  <c:v>0.91790000000000005</c:v>
                </c:pt>
                <c:pt idx="14">
                  <c:v>0.92759999999999998</c:v>
                </c:pt>
                <c:pt idx="15">
                  <c:v>0.9415</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2854232589038267"/>
          <c:y val="1.065526982129005E-2"/>
          <c:w val="0.98902672209180054"/>
          <c:h val="0.98714217373473445"/>
        </c:manualLayout>
      </c:layout>
      <c:barChart>
        <c:barDir val="bar"/>
        <c:grouping val="clustered"/>
        <c:varyColors val="0"/>
        <c:ser>
          <c:idx val="0"/>
          <c:order val="0"/>
          <c:tx>
            <c:strRef>
              <c:f>Sheet1!$B$1</c:f>
              <c:strCache>
                <c:ptCount val="1"/>
                <c:pt idx="0">
                  <c:v>(IIP Growth Rate)</c:v>
                </c:pt>
              </c:strCache>
            </c:strRef>
          </c:tx>
          <c:spPr>
            <a:gradFill flip="none" rotWithShape="1">
              <a:gsLst>
                <a:gs pos="0">
                  <a:schemeClr val="accent4">
                    <a:lumMod val="20000"/>
                    <a:lumOff val="80000"/>
                  </a:schemeClr>
                </a:gs>
                <a:gs pos="61000">
                  <a:schemeClr val="accent4">
                    <a:lumMod val="20000"/>
                    <a:lumOff val="80000"/>
                  </a:schemeClr>
                </a:gs>
                <a:gs pos="92000">
                  <a:srgbClr val="7DDDFF"/>
                </a:gs>
              </a:gsLst>
              <a:lin ang="0" scaled="1"/>
              <a:tileRect/>
            </a:gradFill>
            <a:ln w="9525" cap="flat" cmpd="sng" algn="ctr">
              <a:solidFill>
                <a:schemeClr val="dk1">
                  <a:tint val="88500"/>
                  <a:shade val="95000"/>
                </a:schemeClr>
              </a:solidFill>
              <a:round/>
            </a:ln>
            <a:effectLst/>
            <a:scene3d>
              <a:camera prst="orthographicFront"/>
              <a:lightRig rig="threePt" dir="t"/>
            </a:scene3d>
            <a:sp3d>
              <a:bevelT w="165100" prst="coolSlant"/>
            </a:sp3d>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0.0%</c:formatCode>
                <c:ptCount val="5"/>
                <c:pt idx="0">
                  <c:v>0.06</c:v>
                </c:pt>
                <c:pt idx="1">
                  <c:v>6.8000000000000005E-2</c:v>
                </c:pt>
                <c:pt idx="2">
                  <c:v>7.0000000000000007E-2</c:v>
                </c:pt>
                <c:pt idx="3">
                  <c:v>7.0999999999999994E-2</c:v>
                </c:pt>
                <c:pt idx="4">
                  <c:v>6.7000000000000004E-2</c:v>
                </c:pt>
              </c:numCache>
            </c:numRef>
          </c:val>
          <c:extLst>
            <c:ext xmlns:c16="http://schemas.microsoft.com/office/drawing/2014/chart" uri="{C3380CC4-5D6E-409C-BE32-E72D297353CC}">
              <c16:uniqueId val="{00000000-6E2C-4474-A962-26EDE18B8E1C}"/>
            </c:ext>
          </c:extLst>
        </c:ser>
        <c:dLbls>
          <c:showLegendKey val="0"/>
          <c:showVal val="1"/>
          <c:showCatName val="0"/>
          <c:showSerName val="0"/>
          <c:showPercent val="0"/>
          <c:showBubbleSize val="0"/>
        </c:dLbls>
        <c:gapWidth val="60"/>
        <c:axId val="427572040"/>
        <c:axId val="427574992"/>
      </c:barChart>
      <c:catAx>
        <c:axId val="427572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7574992"/>
        <c:crosses val="autoZero"/>
        <c:auto val="1"/>
        <c:lblAlgn val="ctr"/>
        <c:lblOffset val="100"/>
        <c:noMultiLvlLbl val="0"/>
      </c:catAx>
      <c:valAx>
        <c:axId val="427574992"/>
        <c:scaling>
          <c:orientation val="minMax"/>
        </c:scaling>
        <c:delete val="1"/>
        <c:axPos val="b"/>
        <c:numFmt formatCode="0.0%" sourceLinked="1"/>
        <c:majorTickMark val="none"/>
        <c:minorTickMark val="none"/>
        <c:tickLblPos val="nextTo"/>
        <c:crossAx val="427572040"/>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0.14249999999999999</c:v>
                </c:pt>
                <c:pt idx="1">
                  <c:v>0.14180000000000001</c:v>
                </c:pt>
                <c:pt idx="2">
                  <c:v>0.1409</c:v>
                </c:pt>
                <c:pt idx="3">
                  <c:v>0.14019999999999999</c:v>
                </c:pt>
                <c:pt idx="4">
                  <c:v>0.13900000000000001</c:v>
                </c:pt>
                <c:pt idx="5">
                  <c:v>0.13300000000000001</c:v>
                </c:pt>
                <c:pt idx="6">
                  <c:v>0.12820000000000001</c:v>
                </c:pt>
                <c:pt idx="7">
                  <c:v>0.12709999999999999</c:v>
                </c:pt>
                <c:pt idx="8">
                  <c:v>0.12620000000000001</c:v>
                </c:pt>
                <c:pt idx="9">
                  <c:v>0.12529999999999999</c:v>
                </c:pt>
                <c:pt idx="10">
                  <c:v>0.1348</c:v>
                </c:pt>
                <c:pt idx="11">
                  <c:v>0.13320000000000001</c:v>
                </c:pt>
                <c:pt idx="12">
                  <c:v>0.13150000000000001</c:v>
                </c:pt>
                <c:pt idx="13">
                  <c:v>0.13</c:v>
                </c:pt>
                <c:pt idx="14">
                  <c:v>0.1285</c:v>
                </c:pt>
                <c:pt idx="15">
                  <c:v>0.1195</c:v>
                </c:pt>
              </c:numCache>
            </c:numRef>
          </c:val>
          <c:extLst>
            <c:ext xmlns:c16="http://schemas.microsoft.com/office/drawing/2014/chart" uri="{C3380CC4-5D6E-409C-BE32-E72D297353CC}">
              <c16:uniqueId val="{00000000-82D3-425E-9948-470485A66CF4}"/>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6.6000000000000003E-2</c:v>
                </c:pt>
                <c:pt idx="1">
                  <c:v>6.6500000000000004E-2</c:v>
                </c:pt>
                <c:pt idx="2">
                  <c:v>6.7199999999999996E-2</c:v>
                </c:pt>
                <c:pt idx="3">
                  <c:v>6.7900000000000002E-2</c:v>
                </c:pt>
                <c:pt idx="4">
                  <c:v>6.7000000000000004E-2</c:v>
                </c:pt>
                <c:pt idx="5">
                  <c:v>6.8699999999999997E-2</c:v>
                </c:pt>
                <c:pt idx="6">
                  <c:v>6.7299999999999999E-2</c:v>
                </c:pt>
                <c:pt idx="7">
                  <c:v>6.7500000000000004E-2</c:v>
                </c:pt>
                <c:pt idx="8">
                  <c:v>6.7599999999999993E-2</c:v>
                </c:pt>
                <c:pt idx="9">
                  <c:v>6.7799999999999999E-2</c:v>
                </c:pt>
                <c:pt idx="10">
                  <c:v>6.8000000000000005E-2</c:v>
                </c:pt>
                <c:pt idx="11">
                  <c:v>6.8099999999999994E-2</c:v>
                </c:pt>
                <c:pt idx="12">
                  <c:v>6.83E-2</c:v>
                </c:pt>
                <c:pt idx="13">
                  <c:v>6.8400000000000002E-2</c:v>
                </c:pt>
                <c:pt idx="14">
                  <c:v>6.8500000000000005E-2</c:v>
                </c:pt>
                <c:pt idx="15">
                  <c:v>6.8599999999999994E-2</c:v>
                </c:pt>
              </c:numCache>
            </c:numRef>
          </c:val>
          <c:extLst>
            <c:ext xmlns:c16="http://schemas.microsoft.com/office/drawing/2014/chart" uri="{C3380CC4-5D6E-409C-BE32-E72D297353CC}">
              <c16:uniqueId val="{00000001-82D3-425E-9948-470485A66CF4}"/>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0.2014</c:v>
                </c:pt>
                <c:pt idx="1">
                  <c:v>0.2016</c:v>
                </c:pt>
                <c:pt idx="2">
                  <c:v>0.2019</c:v>
                </c:pt>
                <c:pt idx="3">
                  <c:v>0.20219999999999999</c:v>
                </c:pt>
                <c:pt idx="4">
                  <c:v>0.20480000000000001</c:v>
                </c:pt>
                <c:pt idx="5">
                  <c:v>0.20449999999999999</c:v>
                </c:pt>
                <c:pt idx="6">
                  <c:v>0.21199999999999999</c:v>
                </c:pt>
                <c:pt idx="7">
                  <c:v>0.21190000000000001</c:v>
                </c:pt>
                <c:pt idx="8">
                  <c:v>0.21179999999999999</c:v>
                </c:pt>
                <c:pt idx="9">
                  <c:v>0.21160000000000001</c:v>
                </c:pt>
                <c:pt idx="10">
                  <c:v>0.2009</c:v>
                </c:pt>
                <c:pt idx="11">
                  <c:v>0.2014</c:v>
                </c:pt>
                <c:pt idx="12">
                  <c:v>0.2019</c:v>
                </c:pt>
                <c:pt idx="13">
                  <c:v>0.20219999999999999</c:v>
                </c:pt>
                <c:pt idx="14">
                  <c:v>0.20250000000000001</c:v>
                </c:pt>
                <c:pt idx="15">
                  <c:v>0.2104</c:v>
                </c:pt>
              </c:numCache>
            </c:numRef>
          </c:val>
          <c:extLst>
            <c:ext xmlns:c16="http://schemas.microsoft.com/office/drawing/2014/chart" uri="{C3380CC4-5D6E-409C-BE32-E72D297353CC}">
              <c16:uniqueId val="{00000002-82D3-425E-9948-470485A66CF4}"/>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0.59009999999999996</c:v>
                </c:pt>
                <c:pt idx="1">
                  <c:v>0.59009999999999996</c:v>
                </c:pt>
                <c:pt idx="2">
                  <c:v>0.59</c:v>
                </c:pt>
                <c:pt idx="3">
                  <c:v>0.5897</c:v>
                </c:pt>
                <c:pt idx="4">
                  <c:v>0.58919999999999995</c:v>
                </c:pt>
                <c:pt idx="5">
                  <c:v>0.59370000000000001</c:v>
                </c:pt>
                <c:pt idx="6">
                  <c:v>0.59250000000000003</c:v>
                </c:pt>
                <c:pt idx="7">
                  <c:v>0.59350000000000003</c:v>
                </c:pt>
                <c:pt idx="8">
                  <c:v>0.59440000000000004</c:v>
                </c:pt>
                <c:pt idx="9">
                  <c:v>0.59530000000000005</c:v>
                </c:pt>
                <c:pt idx="10">
                  <c:v>0.59630000000000005</c:v>
                </c:pt>
                <c:pt idx="11">
                  <c:v>0.59730000000000005</c:v>
                </c:pt>
                <c:pt idx="12">
                  <c:v>0.59830000000000005</c:v>
                </c:pt>
                <c:pt idx="13">
                  <c:v>0.59940000000000004</c:v>
                </c:pt>
                <c:pt idx="14">
                  <c:v>0.60040000000000004</c:v>
                </c:pt>
                <c:pt idx="15">
                  <c:v>0.60150000000000003</c:v>
                </c:pt>
              </c:numCache>
            </c:numRef>
          </c:val>
          <c:extLst>
            <c:ext xmlns:c16="http://schemas.microsoft.com/office/drawing/2014/chart" uri="{C3380CC4-5D6E-409C-BE32-E72D297353CC}">
              <c16:uniqueId val="{00000003-82D3-425E-9948-470485A66CF4}"/>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7386089855305031"/>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0.1231</c:v>
                </c:pt>
                <c:pt idx="1">
                  <c:v>0.1216</c:v>
                </c:pt>
                <c:pt idx="2">
                  <c:v>0.1226</c:v>
                </c:pt>
                <c:pt idx="3">
                  <c:v>0.1201</c:v>
                </c:pt>
                <c:pt idx="4">
                  <c:v>0.123</c:v>
                </c:pt>
                <c:pt idx="5">
                  <c:v>0.1197</c:v>
                </c:pt>
                <c:pt idx="6">
                  <c:v>0.1215</c:v>
                </c:pt>
                <c:pt idx="7">
                  <c:v>0.1207</c:v>
                </c:pt>
                <c:pt idx="8">
                  <c:v>0.12</c:v>
                </c:pt>
                <c:pt idx="9">
                  <c:v>0.1193</c:v>
                </c:pt>
                <c:pt idx="10">
                  <c:v>0.1187</c:v>
                </c:pt>
                <c:pt idx="11">
                  <c:v>0.1182</c:v>
                </c:pt>
                <c:pt idx="12">
                  <c:v>0.1176</c:v>
                </c:pt>
                <c:pt idx="13">
                  <c:v>0.1171</c:v>
                </c:pt>
                <c:pt idx="14">
                  <c:v>0.1166</c:v>
                </c:pt>
                <c:pt idx="15">
                  <c:v>0.1163</c:v>
                </c:pt>
              </c:numCache>
            </c:numRef>
          </c:val>
          <c:extLst>
            <c:ext xmlns:c16="http://schemas.microsoft.com/office/drawing/2014/chart" uri="{C3380CC4-5D6E-409C-BE32-E72D297353CC}">
              <c16:uniqueId val="{00000000-0D0C-42D5-90BA-C55F0AAF7F89}"/>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7.9500000000000001E-2</c:v>
                </c:pt>
                <c:pt idx="1">
                  <c:v>7.8600000000000003E-2</c:v>
                </c:pt>
                <c:pt idx="2">
                  <c:v>7.9100000000000004E-2</c:v>
                </c:pt>
                <c:pt idx="3">
                  <c:v>7.9500000000000001E-2</c:v>
                </c:pt>
                <c:pt idx="4">
                  <c:v>7.9299999999999995E-2</c:v>
                </c:pt>
                <c:pt idx="5">
                  <c:v>8.1100000000000005E-2</c:v>
                </c:pt>
                <c:pt idx="6">
                  <c:v>8.0399999999999999E-2</c:v>
                </c:pt>
                <c:pt idx="7">
                  <c:v>8.0299999999999996E-2</c:v>
                </c:pt>
                <c:pt idx="8">
                  <c:v>8.0199999999999994E-2</c:v>
                </c:pt>
                <c:pt idx="9">
                  <c:v>0.08</c:v>
                </c:pt>
                <c:pt idx="10">
                  <c:v>7.9899999999999999E-2</c:v>
                </c:pt>
                <c:pt idx="11">
                  <c:v>7.9899999999999999E-2</c:v>
                </c:pt>
                <c:pt idx="12">
                  <c:v>7.9799999999999996E-2</c:v>
                </c:pt>
                <c:pt idx="13">
                  <c:v>7.9699999999999993E-2</c:v>
                </c:pt>
                <c:pt idx="14">
                  <c:v>7.9699999999999993E-2</c:v>
                </c:pt>
                <c:pt idx="15">
                  <c:v>7.9600000000000004E-2</c:v>
                </c:pt>
              </c:numCache>
            </c:numRef>
          </c:val>
          <c:extLst>
            <c:ext xmlns:c16="http://schemas.microsoft.com/office/drawing/2014/chart" uri="{C3380CC4-5D6E-409C-BE32-E72D297353CC}">
              <c16:uniqueId val="{00000001-0D0C-42D5-90BA-C55F0AAF7F89}"/>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0.27979999999999999</c:v>
                </c:pt>
                <c:pt idx="1">
                  <c:v>0.28139999999999998</c:v>
                </c:pt>
                <c:pt idx="2">
                  <c:v>0.28160000000000002</c:v>
                </c:pt>
                <c:pt idx="3">
                  <c:v>0.28139999999999998</c:v>
                </c:pt>
                <c:pt idx="4">
                  <c:v>0.28129999999999999</c:v>
                </c:pt>
                <c:pt idx="5">
                  <c:v>0.28189999999999998</c:v>
                </c:pt>
                <c:pt idx="6">
                  <c:v>0.28089999999999998</c:v>
                </c:pt>
                <c:pt idx="7">
                  <c:v>0.28110000000000002</c:v>
                </c:pt>
                <c:pt idx="8">
                  <c:v>0.28129999999999999</c:v>
                </c:pt>
                <c:pt idx="9">
                  <c:v>0.28139999999999998</c:v>
                </c:pt>
                <c:pt idx="10">
                  <c:v>0.28149999999999997</c:v>
                </c:pt>
                <c:pt idx="11">
                  <c:v>0.28149999999999997</c:v>
                </c:pt>
                <c:pt idx="12">
                  <c:v>0.28160000000000002</c:v>
                </c:pt>
                <c:pt idx="13">
                  <c:v>0.28160000000000002</c:v>
                </c:pt>
                <c:pt idx="14">
                  <c:v>0.28160000000000002</c:v>
                </c:pt>
                <c:pt idx="15">
                  <c:v>0.28149999999999997</c:v>
                </c:pt>
              </c:numCache>
            </c:numRef>
          </c:val>
          <c:extLst>
            <c:ext xmlns:c16="http://schemas.microsoft.com/office/drawing/2014/chart" uri="{C3380CC4-5D6E-409C-BE32-E72D297353CC}">
              <c16:uniqueId val="{00000002-0D0C-42D5-90BA-C55F0AAF7F89}"/>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0.51770000000000005</c:v>
                </c:pt>
                <c:pt idx="1">
                  <c:v>0.51839999999999997</c:v>
                </c:pt>
                <c:pt idx="2">
                  <c:v>0.51670000000000005</c:v>
                </c:pt>
                <c:pt idx="3">
                  <c:v>0.51890000000000003</c:v>
                </c:pt>
                <c:pt idx="4">
                  <c:v>0.51649999999999996</c:v>
                </c:pt>
                <c:pt idx="5">
                  <c:v>0.51729999999999998</c:v>
                </c:pt>
                <c:pt idx="6">
                  <c:v>0.51719999999999999</c:v>
                </c:pt>
                <c:pt idx="7">
                  <c:v>0.51790000000000003</c:v>
                </c:pt>
                <c:pt idx="8">
                  <c:v>0.51849999999999996</c:v>
                </c:pt>
                <c:pt idx="9">
                  <c:v>0.51919999999999999</c:v>
                </c:pt>
                <c:pt idx="10">
                  <c:v>0.51990000000000003</c:v>
                </c:pt>
                <c:pt idx="11">
                  <c:v>0.52039999999999997</c:v>
                </c:pt>
                <c:pt idx="12">
                  <c:v>0.52100000000000002</c:v>
                </c:pt>
                <c:pt idx="13">
                  <c:v>0.52159999999999995</c:v>
                </c:pt>
                <c:pt idx="14">
                  <c:v>0.52210000000000001</c:v>
                </c:pt>
                <c:pt idx="15">
                  <c:v>0.52259999999999995</c:v>
                </c:pt>
              </c:numCache>
            </c:numRef>
          </c:val>
          <c:extLst>
            <c:ext xmlns:c16="http://schemas.microsoft.com/office/drawing/2014/chart" uri="{C3380CC4-5D6E-409C-BE32-E72D297353CC}">
              <c16:uniqueId val="{00000003-0D0C-42D5-90BA-C55F0AAF7F8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75420048758099978"/>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0.1782</c:v>
                </c:pt>
                <c:pt idx="1">
                  <c:v>0.17799999999999999</c:v>
                </c:pt>
                <c:pt idx="2">
                  <c:v>0.1749</c:v>
                </c:pt>
                <c:pt idx="3">
                  <c:v>0.14899999999999999</c:v>
                </c:pt>
                <c:pt idx="4">
                  <c:v>0.13239999999999999</c:v>
                </c:pt>
                <c:pt idx="5">
                  <c:v>0.13589999999999999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0.82179999999999997</c:v>
                </c:pt>
                <c:pt idx="1">
                  <c:v>0.82199999999999995</c:v>
                </c:pt>
                <c:pt idx="2">
                  <c:v>0.82509999999999994</c:v>
                </c:pt>
                <c:pt idx="3">
                  <c:v>0.85099999999999998</c:v>
                </c:pt>
                <c:pt idx="4">
                  <c:v>0.86760000000000004</c:v>
                </c:pt>
                <c:pt idx="5">
                  <c:v>0.86409999999999998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D49E-433F-B98B-59B32FB00769}"/>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D49E-433F-B98B-59B32FB00769}"/>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D49E-433F-B98B-59B32FB00769}"/>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D49E-433F-B98B-59B32FB00769}"/>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D49E-433F-B98B-59B32FB00769}"/>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D49E-433F-B98B-59B32FB00769}"/>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49E-433F-B98B-59B32FB00769}"/>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49E-433F-B98B-59B32FB0076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3.74</c:v>
                </c:pt>
                <c:pt idx="1">
                  <c:v>3.77</c:v>
                </c:pt>
                <c:pt idx="2">
                  <c:v>3.85</c:v>
                </c:pt>
                <c:pt idx="3">
                  <c:v>3.66</c:v>
                </c:pt>
                <c:pt idx="4">
                  <c:v>3.93</c:v>
                </c:pt>
                <c:pt idx="5">
                  <c:v>3.7</c:v>
                </c:pt>
                <c:pt idx="6">
                  <c:v>4.04</c:v>
                </c:pt>
                <c:pt idx="7">
                  <c:v>4.41</c:v>
                </c:pt>
                <c:pt idx="8">
                  <c:v>4.8099999999999996</c:v>
                </c:pt>
                <c:pt idx="9">
                  <c:v>5.26</c:v>
                </c:pt>
                <c:pt idx="10">
                  <c:v>5.74</c:v>
                </c:pt>
                <c:pt idx="11">
                  <c:v>6.28</c:v>
                </c:pt>
                <c:pt idx="12">
                  <c:v>6.87</c:v>
                </c:pt>
                <c:pt idx="13">
                  <c:v>7.51</c:v>
                </c:pt>
                <c:pt idx="14">
                  <c:v>8.2200000000000006</c:v>
                </c:pt>
                <c:pt idx="15">
                  <c:v>9</c:v>
                </c:pt>
              </c:numCache>
            </c:numRef>
          </c:val>
          <c:extLst>
            <c:ext xmlns:c16="http://schemas.microsoft.com/office/drawing/2014/chart" uri="{C3380CC4-5D6E-409C-BE32-E72D297353CC}">
              <c16:uniqueId val="{0000000E-D49E-433F-B98B-59B32FB00769}"/>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C5F1-42C3-BEA3-B8C21D86B2AB}"/>
              </c:ext>
            </c:extLst>
          </c:dPt>
          <c:dPt>
            <c:idx val="1"/>
            <c:bubble3D val="0"/>
            <c:spPr>
              <a:solidFill>
                <a:schemeClr val="accent1"/>
              </a:solidFill>
              <a:ln w="3175">
                <a:noFill/>
              </a:ln>
              <a:effectLst/>
            </c:spPr>
            <c:extLst>
              <c:ext xmlns:c16="http://schemas.microsoft.com/office/drawing/2014/chart" uri="{C3380CC4-5D6E-409C-BE32-E72D297353CC}">
                <c16:uniqueId val="{00000003-C5F1-42C3-BEA3-B8C21D86B2AB}"/>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C5F1-42C3-BEA3-B8C21D86B2AB}"/>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C5F1-42C3-BEA3-B8C21D86B2AB}"/>
              </c:ext>
            </c:extLst>
          </c:dPt>
          <c:dLbls>
            <c:dLbl>
              <c:idx val="0"/>
              <c:layout>
                <c:manualLayout>
                  <c:x val="2.1833357181340156E-2"/>
                  <c:y val="-0.36918899566880614"/>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28654266232095"/>
                      <c:h val="0.28754246651335724"/>
                    </c:manualLayout>
                  </c15:layout>
                </c:ext>
                <c:ext xmlns:c16="http://schemas.microsoft.com/office/drawing/2014/chart" uri="{C3380CC4-5D6E-409C-BE32-E72D297353CC}">
                  <c16:uniqueId val="{00000001-C5F1-42C3-BEA3-B8C21D86B2AB}"/>
                </c:ext>
              </c:extLst>
            </c:dLbl>
            <c:dLbl>
              <c:idx val="1"/>
              <c:layout>
                <c:manualLayout>
                  <c:x val="0"/>
                  <c:y val="0.11259668559602581"/>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790317303681753"/>
                      <c:h val="0.16083214312402397"/>
                    </c:manualLayout>
                  </c15:layout>
                </c:ext>
                <c:ext xmlns:c16="http://schemas.microsoft.com/office/drawing/2014/chart" uri="{C3380CC4-5D6E-409C-BE32-E72D297353CC}">
                  <c16:uniqueId val="{00000003-C5F1-42C3-BEA3-B8C21D86B2AB}"/>
                </c:ext>
              </c:extLst>
            </c:dLbl>
            <c:dLbl>
              <c:idx val="2"/>
              <c:layout>
                <c:manualLayout>
                  <c:x val="-2.5192487798504536E-2"/>
                  <c:y val="9.4647076729131724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819262877064098"/>
                      <c:h val="0.25031885506860291"/>
                    </c:manualLayout>
                  </c15:layout>
                </c:ext>
                <c:ext xmlns:c16="http://schemas.microsoft.com/office/drawing/2014/chart" uri="{C3380CC4-5D6E-409C-BE32-E72D297353CC}">
                  <c16:uniqueId val="{00000005-C5F1-42C3-BEA3-B8C21D86B2AB}"/>
                </c:ext>
              </c:extLst>
            </c:dLbl>
            <c:dLbl>
              <c:idx val="3"/>
              <c:layout>
                <c:manualLayout>
                  <c:x val="-0.14436803090490097"/>
                  <c:y val="2.1109239894268039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183452092880801"/>
                      <c:h val="0.25045395420392619"/>
                    </c:manualLayout>
                  </c15:layout>
                </c:ext>
                <c:ext xmlns:c16="http://schemas.microsoft.com/office/drawing/2014/chart" uri="{C3380CC4-5D6E-409C-BE32-E72D297353CC}">
                  <c16:uniqueId val="{00000007-C5F1-42C3-BEA3-B8C21D86B2AB}"/>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Pipes &amp; Tanks</c:v>
                </c:pt>
                <c:pt idx="1">
                  <c:v>Marine Components</c:v>
                </c:pt>
                <c:pt idx="2">
                  <c:v>Renewables</c:v>
                </c:pt>
                <c:pt idx="3">
                  <c:v>Others</c:v>
                </c:pt>
              </c:strCache>
            </c:strRef>
          </c:cat>
          <c:val>
            <c:numRef>
              <c:f>Sheet1!$B$2:$B$5</c:f>
              <c:numCache>
                <c:formatCode>0.00%</c:formatCode>
                <c:ptCount val="4"/>
                <c:pt idx="0">
                  <c:v>0.5903341629629647</c:v>
                </c:pt>
                <c:pt idx="1">
                  <c:v>0.19153060092646629</c:v>
                </c:pt>
                <c:pt idx="2">
                  <c:v>6.4394345565868288E-2</c:v>
                </c:pt>
                <c:pt idx="3">
                  <c:v>0.15374089054470086</c:v>
                </c:pt>
              </c:numCache>
            </c:numRef>
          </c:val>
          <c:extLst>
            <c:ext xmlns:c16="http://schemas.microsoft.com/office/drawing/2014/chart" uri="{C3380CC4-5D6E-409C-BE32-E72D297353CC}">
              <c16:uniqueId val="{0000000E-C5F1-42C3-BEA3-B8C21D86B2AB}"/>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87064505916827E-2"/>
          <c:y val="0.36437724230325663"/>
          <c:w val="0.96212329270705244"/>
          <c:h val="0.32389100042349067"/>
        </c:manualLayout>
      </c:layout>
      <c:barChart>
        <c:barDir val="col"/>
        <c:grouping val="clustered"/>
        <c:varyColors val="0"/>
        <c:ser>
          <c:idx val="0"/>
          <c:order val="0"/>
          <c:tx>
            <c:strRef>
              <c:f>Sheet1!$B$1</c:f>
              <c:strCache>
                <c:ptCount val="1"/>
                <c:pt idx="0">
                  <c:v>Column1</c:v>
                </c:pt>
              </c:strCache>
            </c:strRef>
          </c:tx>
          <c:spPr>
            <a:solidFill>
              <a:srgbClr val="009CAC"/>
            </a:solidFill>
            <a:ln>
              <a:solidFill>
                <a:srgbClr val="009CAC"/>
              </a:solidFill>
            </a:ln>
            <a:effectLst/>
          </c:spPr>
          <c:invertIfNegative val="0"/>
          <c:dLbls>
            <c:spPr>
              <a:noFill/>
              <a:ln>
                <a:noFill/>
              </a:ln>
              <a:effectLst/>
            </c:spPr>
            <c:txPr>
              <a:bodyPr rot="-5400000" spcFirstLastPara="1" vertOverflow="ellipsis" wrap="square" anchor="ctr" anchorCtr="1"/>
              <a:lstStyle/>
              <a:p>
                <a:pPr algn="ct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2015</c:v>
                </c:pt>
                <c:pt idx="1">
                  <c:v>2016</c:v>
                </c:pt>
                <c:pt idx="2">
                  <c:v>2017</c:v>
                </c:pt>
                <c:pt idx="3">
                  <c:v>2018</c:v>
                </c:pt>
                <c:pt idx="4">
                  <c:v>2019</c:v>
                </c:pt>
                <c:pt idx="5">
                  <c:v>2020</c:v>
                </c:pt>
                <c:pt idx="6">
                  <c:v>2021</c:v>
                </c:pt>
                <c:pt idx="7">
                  <c:v>2022E</c:v>
                </c:pt>
                <c:pt idx="8">
                  <c:v>2023F</c:v>
                </c:pt>
                <c:pt idx="9">
                  <c:v>2024F</c:v>
                </c:pt>
                <c:pt idx="10">
                  <c:v>2025F</c:v>
                </c:pt>
              </c:strCache>
            </c:strRef>
          </c:cat>
          <c:val>
            <c:numRef>
              <c:f>Sheet1!$B$2:$B$12</c:f>
              <c:numCache>
                <c:formatCode>0.00</c:formatCode>
                <c:ptCount val="11"/>
                <c:pt idx="0">
                  <c:v>370.81183360000017</c:v>
                </c:pt>
                <c:pt idx="1">
                  <c:v>416.26115779200018</c:v>
                </c:pt>
                <c:pt idx="2">
                  <c:v>448.25221651999999</c:v>
                </c:pt>
                <c:pt idx="3">
                  <c:v>530.33651649000001</c:v>
                </c:pt>
                <c:pt idx="4">
                  <c:v>562.20457704</c:v>
                </c:pt>
                <c:pt idx="5">
                  <c:v>571.24539852599992</c:v>
                </c:pt>
                <c:pt idx="6">
                  <c:v>631.12649128056</c:v>
                </c:pt>
                <c:pt idx="7">
                  <c:v>705.19649456520006</c:v>
                </c:pt>
                <c:pt idx="8">
                  <c:v>799.77448731840002</c:v>
                </c:pt>
                <c:pt idx="9">
                  <c:v>821.96029931399994</c:v>
                </c:pt>
                <c:pt idx="10">
                  <c:v>848.53861567199988</c:v>
                </c:pt>
              </c:numCache>
            </c:numRef>
          </c:val>
          <c:extLst>
            <c:ext xmlns:c16="http://schemas.microsoft.com/office/drawing/2014/chart" uri="{C3380CC4-5D6E-409C-BE32-E72D297353CC}">
              <c16:uniqueId val="{00000000-6C9F-4EAA-952A-41C248347A8E}"/>
            </c:ext>
          </c:extLst>
        </c:ser>
        <c:dLbls>
          <c:showLegendKey val="0"/>
          <c:showVal val="0"/>
          <c:showCatName val="0"/>
          <c:showSerName val="0"/>
          <c:showPercent val="0"/>
          <c:showBubbleSize val="0"/>
        </c:dLbls>
        <c:gapWidth val="110"/>
        <c:overlap val="-27"/>
        <c:axId val="638725423"/>
        <c:axId val="638725839"/>
      </c:barChart>
      <c:catAx>
        <c:axId val="638725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38725839"/>
        <c:crosses val="autoZero"/>
        <c:auto val="1"/>
        <c:lblAlgn val="ctr"/>
        <c:lblOffset val="100"/>
        <c:noMultiLvlLbl val="0"/>
      </c:catAx>
      <c:valAx>
        <c:axId val="638725839"/>
        <c:scaling>
          <c:orientation val="minMax"/>
        </c:scaling>
        <c:delete val="1"/>
        <c:axPos val="l"/>
        <c:numFmt formatCode="0.00" sourceLinked="1"/>
        <c:majorTickMark val="none"/>
        <c:minorTickMark val="none"/>
        <c:tickLblPos val="nextTo"/>
        <c:crossAx val="638725423"/>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Agrochemicals &amp; Fertilizers</c:v>
                </c:pt>
                <c:pt idx="1">
                  <c:v>Pharmaceuticals including Biotechnology</c:v>
                </c:pt>
                <c:pt idx="2">
                  <c:v>Petrochemicals</c:v>
                </c:pt>
                <c:pt idx="3">
                  <c:v>Specialty Chemicals</c:v>
                </c:pt>
                <c:pt idx="4">
                  <c:v>Bulk Chemicals </c:v>
                </c:pt>
              </c:strCache>
            </c:strRef>
          </c:cat>
          <c:val>
            <c:numRef>
              <c:f>Sheet1!$B$2:$B$6</c:f>
              <c:numCache>
                <c:formatCode>0%</c:formatCode>
                <c:ptCount val="5"/>
                <c:pt idx="0">
                  <c:v>0.12</c:v>
                </c:pt>
                <c:pt idx="1">
                  <c:v>0.17</c:v>
                </c:pt>
                <c:pt idx="2">
                  <c:v>0.22</c:v>
                </c:pt>
                <c:pt idx="3">
                  <c:v>0.24</c:v>
                </c:pt>
                <c:pt idx="4">
                  <c:v>0.25</c:v>
                </c:pt>
              </c:numCache>
            </c:numRef>
          </c:val>
          <c:extLst>
            <c:ext xmlns:c16="http://schemas.microsoft.com/office/drawing/2014/chart" uri="{C3380CC4-5D6E-409C-BE32-E72D297353CC}">
              <c16:uniqueId val="{00000000-F8C0-42B2-B346-5D3CC1BA97B2}"/>
            </c:ext>
          </c:extLst>
        </c:ser>
        <c:dLbls>
          <c:showLegendKey val="0"/>
          <c:showVal val="0"/>
          <c:showCatName val="0"/>
          <c:showSerName val="0"/>
          <c:showPercent val="0"/>
          <c:showBubbleSize val="0"/>
        </c:dLbls>
        <c:gapWidth val="100"/>
        <c:axId val="1274812024"/>
        <c:axId val="1274806448"/>
      </c:barChart>
      <c:catAx>
        <c:axId val="127481202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274806448"/>
        <c:crosses val="autoZero"/>
        <c:auto val="1"/>
        <c:lblAlgn val="ctr"/>
        <c:lblOffset val="100"/>
        <c:noMultiLvlLbl val="0"/>
      </c:catAx>
      <c:valAx>
        <c:axId val="1274806448"/>
        <c:scaling>
          <c:orientation val="minMax"/>
        </c:scaling>
        <c:delete val="1"/>
        <c:axPos val="b"/>
        <c:numFmt formatCode="0%" sourceLinked="1"/>
        <c:majorTickMark val="none"/>
        <c:minorTickMark val="none"/>
        <c:tickLblPos val="nextTo"/>
        <c:crossAx val="1274812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716946841355503E-3"/>
          <c:y val="0.22605914176716185"/>
          <c:w val="0.96051661990032045"/>
          <c:h val="0.49840751663455579"/>
        </c:manualLayout>
      </c:layout>
      <c:barChart>
        <c:barDir val="col"/>
        <c:grouping val="clustered"/>
        <c:varyColors val="0"/>
        <c:ser>
          <c:idx val="0"/>
          <c:order val="0"/>
          <c:tx>
            <c:strRef>
              <c:f>Sheet1!$B$1</c:f>
              <c:strCache>
                <c:ptCount val="1"/>
                <c:pt idx="0">
                  <c:v>Earlier Projection (GDP FY2022)</c:v>
                </c:pt>
              </c:strCache>
            </c:strRef>
          </c:tx>
          <c:spPr>
            <a:solidFill>
              <a:schemeClr val="accent2"/>
            </a:solidFill>
            <a:ln>
              <a:noFill/>
            </a:ln>
            <a:effectLst/>
          </c:spPr>
          <c:invertIfNegative val="0"/>
          <c:dLbls>
            <c:spPr>
              <a:noFill/>
              <a:ln>
                <a:noFill/>
              </a:ln>
              <a:effectLst/>
            </c:spPr>
            <c:txPr>
              <a:bodyPr rot="-5400000" spcFirstLastPara="1" vertOverflow="ellipsis"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Moody</c:v>
                </c:pt>
                <c:pt idx="1">
                  <c:v>S&amp;P</c:v>
                </c:pt>
                <c:pt idx="2">
                  <c:v>Nomura</c:v>
                </c:pt>
                <c:pt idx="3">
                  <c:v>UBS</c:v>
                </c:pt>
                <c:pt idx="4">
                  <c:v>ICRA</c:v>
                </c:pt>
                <c:pt idx="5">
                  <c:v>JP Morgan</c:v>
                </c:pt>
              </c:strCache>
            </c:strRef>
          </c:cat>
          <c:val>
            <c:numRef>
              <c:f>Sheet1!$B$2:$B$7</c:f>
              <c:numCache>
                <c:formatCode>0.0</c:formatCode>
                <c:ptCount val="6"/>
                <c:pt idx="0">
                  <c:v>13.7</c:v>
                </c:pt>
                <c:pt idx="1">
                  <c:v>11.2</c:v>
                </c:pt>
                <c:pt idx="2">
                  <c:v>13.5</c:v>
                </c:pt>
                <c:pt idx="3">
                  <c:v>11.5</c:v>
                </c:pt>
                <c:pt idx="4">
                  <c:v>10.5</c:v>
                </c:pt>
                <c:pt idx="5">
                  <c:v>13.2</c:v>
                </c:pt>
              </c:numCache>
            </c:numRef>
          </c:val>
          <c:extLst>
            <c:ext xmlns:c16="http://schemas.microsoft.com/office/drawing/2014/chart" uri="{C3380CC4-5D6E-409C-BE32-E72D297353CC}">
              <c16:uniqueId val="{00000000-1BD0-423A-B6A5-8EDE742DB34C}"/>
            </c:ext>
          </c:extLst>
        </c:ser>
        <c:ser>
          <c:idx val="1"/>
          <c:order val="1"/>
          <c:tx>
            <c:strRef>
              <c:f>Sheet1!$C$1</c:f>
              <c:strCache>
                <c:ptCount val="1"/>
                <c:pt idx="0">
                  <c:v>Revised Projection (GDP FY2022)</c:v>
                </c:pt>
              </c:strCache>
            </c:strRef>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Moody</c:v>
                </c:pt>
                <c:pt idx="1">
                  <c:v>S&amp;P</c:v>
                </c:pt>
                <c:pt idx="2">
                  <c:v>Nomura</c:v>
                </c:pt>
                <c:pt idx="3">
                  <c:v>UBS</c:v>
                </c:pt>
                <c:pt idx="4">
                  <c:v>ICRA</c:v>
                </c:pt>
                <c:pt idx="5">
                  <c:v>JP Morgan</c:v>
                </c:pt>
              </c:strCache>
            </c:strRef>
          </c:cat>
          <c:val>
            <c:numRef>
              <c:f>Sheet1!$C$2:$C$7</c:f>
              <c:numCache>
                <c:formatCode>0.0</c:formatCode>
                <c:ptCount val="6"/>
                <c:pt idx="0">
                  <c:v>9.3000000000000007</c:v>
                </c:pt>
                <c:pt idx="1">
                  <c:v>9.8000000000000007</c:v>
                </c:pt>
                <c:pt idx="2">
                  <c:v>10.6</c:v>
                </c:pt>
                <c:pt idx="3">
                  <c:v>10.4</c:v>
                </c:pt>
                <c:pt idx="4">
                  <c:v>10.1</c:v>
                </c:pt>
                <c:pt idx="5">
                  <c:v>11.4</c:v>
                </c:pt>
              </c:numCache>
            </c:numRef>
          </c:val>
          <c:extLst>
            <c:ext xmlns:c16="http://schemas.microsoft.com/office/drawing/2014/chart" uri="{C3380CC4-5D6E-409C-BE32-E72D297353CC}">
              <c16:uniqueId val="{00000001-1BD0-423A-B6A5-8EDE742DB34C}"/>
            </c:ext>
          </c:extLst>
        </c:ser>
        <c:dLbls>
          <c:dLblPos val="outEnd"/>
          <c:showLegendKey val="0"/>
          <c:showVal val="1"/>
          <c:showCatName val="0"/>
          <c:showSerName val="0"/>
          <c:showPercent val="0"/>
          <c:showBubbleSize val="0"/>
        </c:dLbls>
        <c:gapWidth val="260"/>
        <c:overlap val="-60"/>
        <c:axId val="-1325765872"/>
        <c:axId val="-1325772400"/>
      </c:barChart>
      <c:catAx>
        <c:axId val="-13257658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25772400"/>
        <c:crosses val="autoZero"/>
        <c:auto val="1"/>
        <c:lblAlgn val="ctr"/>
        <c:lblOffset val="100"/>
        <c:noMultiLvlLbl val="0"/>
      </c:catAx>
      <c:valAx>
        <c:axId val="-1325772400"/>
        <c:scaling>
          <c:orientation val="minMax"/>
          <c:min val="0"/>
        </c:scaling>
        <c:delete val="1"/>
        <c:axPos val="l"/>
        <c:numFmt formatCode="0.0" sourceLinked="1"/>
        <c:majorTickMark val="out"/>
        <c:minorTickMark val="none"/>
        <c:tickLblPos val="nextTo"/>
        <c:crossAx val="-1325765872"/>
        <c:crosses val="autoZero"/>
        <c:crossBetween val="between"/>
      </c:valAx>
      <c:spPr>
        <a:noFill/>
        <a:ln>
          <a:noFill/>
        </a:ln>
        <a:effectLst/>
      </c:spPr>
    </c:plotArea>
    <c:legend>
      <c:legendPos val="r"/>
      <c:layout>
        <c:manualLayout>
          <c:xMode val="edge"/>
          <c:yMode val="edge"/>
          <c:x val="4.4872869103175207E-2"/>
          <c:y val="0.86569916538006275"/>
          <c:w val="0.77433896818619008"/>
          <c:h val="0.11045713175227072"/>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0.1157</c:v>
                </c:pt>
                <c:pt idx="1">
                  <c:v>0.115</c:v>
                </c:pt>
                <c:pt idx="2">
                  <c:v>0.1144</c:v>
                </c:pt>
                <c:pt idx="3">
                  <c:v>0.1138</c:v>
                </c:pt>
                <c:pt idx="4">
                  <c:v>0.1132</c:v>
                </c:pt>
                <c:pt idx="5">
                  <c:v>0.1134</c:v>
                </c:pt>
                <c:pt idx="6">
                  <c:v>0.1114</c:v>
                </c:pt>
                <c:pt idx="7">
                  <c:v>0.1105</c:v>
                </c:pt>
                <c:pt idx="8">
                  <c:v>0.10920000000000001</c:v>
                </c:pt>
                <c:pt idx="9">
                  <c:v>0.1079</c:v>
                </c:pt>
                <c:pt idx="10">
                  <c:v>0.107</c:v>
                </c:pt>
                <c:pt idx="11">
                  <c:v>0.1061</c:v>
                </c:pt>
                <c:pt idx="12">
                  <c:v>0.1052</c:v>
                </c:pt>
                <c:pt idx="13">
                  <c:v>0.1042</c:v>
                </c:pt>
                <c:pt idx="14">
                  <c:v>0.1033</c:v>
                </c:pt>
                <c:pt idx="15">
                  <c:v>0.1013</c:v>
                </c:pt>
              </c:numCache>
            </c:numRef>
          </c:val>
          <c:extLst>
            <c:ext xmlns:c16="http://schemas.microsoft.com/office/drawing/2014/chart" uri="{C3380CC4-5D6E-409C-BE32-E72D297353CC}">
              <c16:uniqueId val="{00000000-EA23-44E6-98F4-85C52BB31E92}"/>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7.3499999999999996E-2</c:v>
                </c:pt>
                <c:pt idx="1">
                  <c:v>7.3300000000000004E-2</c:v>
                </c:pt>
                <c:pt idx="2">
                  <c:v>7.2999999999999995E-2</c:v>
                </c:pt>
                <c:pt idx="3">
                  <c:v>7.2800000000000004E-2</c:v>
                </c:pt>
                <c:pt idx="4">
                  <c:v>7.2499999999999995E-2</c:v>
                </c:pt>
                <c:pt idx="5">
                  <c:v>7.2300000000000003E-2</c:v>
                </c:pt>
                <c:pt idx="6">
                  <c:v>7.1999999999999995E-2</c:v>
                </c:pt>
                <c:pt idx="7">
                  <c:v>7.1800000000000003E-2</c:v>
                </c:pt>
                <c:pt idx="8">
                  <c:v>7.1499999999999994E-2</c:v>
                </c:pt>
                <c:pt idx="9">
                  <c:v>7.1300000000000002E-2</c:v>
                </c:pt>
                <c:pt idx="10">
                  <c:v>7.0999999999999994E-2</c:v>
                </c:pt>
                <c:pt idx="11">
                  <c:v>7.0800000000000002E-2</c:v>
                </c:pt>
                <c:pt idx="12">
                  <c:v>7.0499999999999993E-2</c:v>
                </c:pt>
                <c:pt idx="13">
                  <c:v>7.0300000000000001E-2</c:v>
                </c:pt>
                <c:pt idx="14">
                  <c:v>7.0000000000000007E-2</c:v>
                </c:pt>
                <c:pt idx="15">
                  <c:v>6.9800000000000001E-2</c:v>
                </c:pt>
              </c:numCache>
            </c:numRef>
          </c:val>
          <c:extLst>
            <c:ext xmlns:c16="http://schemas.microsoft.com/office/drawing/2014/chart" uri="{C3380CC4-5D6E-409C-BE32-E72D297353CC}">
              <c16:uniqueId val="{00000001-EA23-44E6-98F4-85C52BB31E92}"/>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0.20399999999999999</c:v>
                </c:pt>
                <c:pt idx="1">
                  <c:v>0.20399999999999999</c:v>
                </c:pt>
                <c:pt idx="2">
                  <c:v>0.20399999999999999</c:v>
                </c:pt>
                <c:pt idx="3">
                  <c:v>0.20399999999999999</c:v>
                </c:pt>
                <c:pt idx="4">
                  <c:v>0.20399999999999999</c:v>
                </c:pt>
                <c:pt idx="5">
                  <c:v>0.2034</c:v>
                </c:pt>
                <c:pt idx="6">
                  <c:v>0.20499999999999999</c:v>
                </c:pt>
                <c:pt idx="7">
                  <c:v>0.20519999999999999</c:v>
                </c:pt>
                <c:pt idx="8">
                  <c:v>0.20580000000000001</c:v>
                </c:pt>
                <c:pt idx="9">
                  <c:v>0.2064</c:v>
                </c:pt>
                <c:pt idx="10">
                  <c:v>0.20660000000000001</c:v>
                </c:pt>
                <c:pt idx="11">
                  <c:v>0.2069</c:v>
                </c:pt>
                <c:pt idx="12">
                  <c:v>0.20710000000000001</c:v>
                </c:pt>
                <c:pt idx="13">
                  <c:v>0.20730000000000001</c:v>
                </c:pt>
                <c:pt idx="14">
                  <c:v>0.20760000000000001</c:v>
                </c:pt>
                <c:pt idx="15">
                  <c:v>0.20780000000000001</c:v>
                </c:pt>
              </c:numCache>
            </c:numRef>
          </c:val>
          <c:extLst>
            <c:ext xmlns:c16="http://schemas.microsoft.com/office/drawing/2014/chart" uri="{C3380CC4-5D6E-409C-BE32-E72D297353CC}">
              <c16:uniqueId val="{00000002-EA23-44E6-98F4-85C52BB31E92}"/>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0.60680000000000001</c:v>
                </c:pt>
                <c:pt idx="1">
                  <c:v>0.60770000000000002</c:v>
                </c:pt>
                <c:pt idx="2">
                  <c:v>0.60860000000000003</c:v>
                </c:pt>
                <c:pt idx="3">
                  <c:v>0.60940000000000005</c:v>
                </c:pt>
                <c:pt idx="4">
                  <c:v>0.61029999999999995</c:v>
                </c:pt>
                <c:pt idx="5">
                  <c:v>0.6109</c:v>
                </c:pt>
                <c:pt idx="6">
                  <c:v>0.61160000000000003</c:v>
                </c:pt>
                <c:pt idx="7">
                  <c:v>0.61250000000000004</c:v>
                </c:pt>
                <c:pt idx="8">
                  <c:v>0.61350000000000005</c:v>
                </c:pt>
                <c:pt idx="9">
                  <c:v>0.61439999999999995</c:v>
                </c:pt>
                <c:pt idx="10">
                  <c:v>0.61529999999999996</c:v>
                </c:pt>
                <c:pt idx="11">
                  <c:v>0.61629999999999996</c:v>
                </c:pt>
                <c:pt idx="12">
                  <c:v>0.61719999999999997</c:v>
                </c:pt>
                <c:pt idx="13">
                  <c:v>0.61809999999999998</c:v>
                </c:pt>
                <c:pt idx="14">
                  <c:v>0.61909999999999998</c:v>
                </c:pt>
                <c:pt idx="15">
                  <c:v>0.62109999999999999</c:v>
                </c:pt>
              </c:numCache>
            </c:numRef>
          </c:val>
          <c:extLst>
            <c:ext xmlns:c16="http://schemas.microsoft.com/office/drawing/2014/chart" uri="{C3380CC4-5D6E-409C-BE32-E72D297353CC}">
              <c16:uniqueId val="{00000003-EA23-44E6-98F4-85C52BB31E9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0.1084</c:v>
                </c:pt>
                <c:pt idx="1">
                  <c:v>0.1079</c:v>
                </c:pt>
                <c:pt idx="2">
                  <c:v>0.1084</c:v>
                </c:pt>
                <c:pt idx="3">
                  <c:v>0.1077</c:v>
                </c:pt>
                <c:pt idx="4">
                  <c:v>0.1072</c:v>
                </c:pt>
                <c:pt idx="5">
                  <c:v>0.1166</c:v>
                </c:pt>
                <c:pt idx="6">
                  <c:v>0.1153</c:v>
                </c:pt>
                <c:pt idx="7">
                  <c:v>0.11559999999999999</c:v>
                </c:pt>
                <c:pt idx="8">
                  <c:v>0.1157</c:v>
                </c:pt>
                <c:pt idx="9">
                  <c:v>0.1154</c:v>
                </c:pt>
                <c:pt idx="10">
                  <c:v>0.11360000000000001</c:v>
                </c:pt>
                <c:pt idx="11">
                  <c:v>0.1124</c:v>
                </c:pt>
                <c:pt idx="12">
                  <c:v>0.112</c:v>
                </c:pt>
                <c:pt idx="13">
                  <c:v>0.1111</c:v>
                </c:pt>
                <c:pt idx="14">
                  <c:v>0.1099</c:v>
                </c:pt>
                <c:pt idx="15">
                  <c:v>0.109</c:v>
                </c:pt>
              </c:numCache>
            </c:numRef>
          </c:val>
          <c:extLst>
            <c:ext xmlns:c16="http://schemas.microsoft.com/office/drawing/2014/chart" uri="{C3380CC4-5D6E-409C-BE32-E72D297353CC}">
              <c16:uniqueId val="{00000000-A5BD-4D1B-B557-3BF03CE0243C}"/>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7.4099999999999999E-2</c:v>
                </c:pt>
                <c:pt idx="1">
                  <c:v>7.46E-2</c:v>
                </c:pt>
                <c:pt idx="2">
                  <c:v>7.4099999999999999E-2</c:v>
                </c:pt>
                <c:pt idx="3">
                  <c:v>7.4800000000000005E-2</c:v>
                </c:pt>
                <c:pt idx="4">
                  <c:v>7.5300000000000006E-2</c:v>
                </c:pt>
                <c:pt idx="5">
                  <c:v>7.5600000000000001E-2</c:v>
                </c:pt>
                <c:pt idx="6">
                  <c:v>7.5800000000000006E-2</c:v>
                </c:pt>
                <c:pt idx="7">
                  <c:v>7.5899999999999995E-2</c:v>
                </c:pt>
                <c:pt idx="8">
                  <c:v>7.5999999999999998E-2</c:v>
                </c:pt>
                <c:pt idx="9">
                  <c:v>7.6100000000000001E-2</c:v>
                </c:pt>
                <c:pt idx="10">
                  <c:v>7.6200000000000004E-2</c:v>
                </c:pt>
                <c:pt idx="11">
                  <c:v>7.6300000000000007E-2</c:v>
                </c:pt>
                <c:pt idx="12">
                  <c:v>7.6399999999999996E-2</c:v>
                </c:pt>
                <c:pt idx="13">
                  <c:v>7.6499999999999999E-2</c:v>
                </c:pt>
                <c:pt idx="14">
                  <c:v>7.6600000000000001E-2</c:v>
                </c:pt>
                <c:pt idx="15">
                  <c:v>7.6700000000000004E-2</c:v>
                </c:pt>
              </c:numCache>
            </c:numRef>
          </c:val>
          <c:extLst>
            <c:ext xmlns:c16="http://schemas.microsoft.com/office/drawing/2014/chart" uri="{C3380CC4-5D6E-409C-BE32-E72D297353CC}">
              <c16:uniqueId val="{00000001-A5BD-4D1B-B557-3BF03CE0243C}"/>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0.2999</c:v>
                </c:pt>
                <c:pt idx="1">
                  <c:v>0.2979</c:v>
                </c:pt>
                <c:pt idx="2">
                  <c:v>0.29909999999999998</c:v>
                </c:pt>
                <c:pt idx="3">
                  <c:v>0.29949999999999999</c:v>
                </c:pt>
                <c:pt idx="4">
                  <c:v>0.30209999999999998</c:v>
                </c:pt>
                <c:pt idx="5">
                  <c:v>0.29649999999999999</c:v>
                </c:pt>
                <c:pt idx="6">
                  <c:v>0.30180000000000001</c:v>
                </c:pt>
                <c:pt idx="7">
                  <c:v>0.30070000000000002</c:v>
                </c:pt>
                <c:pt idx="8">
                  <c:v>0.29980000000000001</c:v>
                </c:pt>
                <c:pt idx="9">
                  <c:v>0.29930000000000001</c:v>
                </c:pt>
                <c:pt idx="10">
                  <c:v>0.30030000000000001</c:v>
                </c:pt>
                <c:pt idx="11">
                  <c:v>0.30070000000000002</c:v>
                </c:pt>
                <c:pt idx="12">
                  <c:v>0.30030000000000001</c:v>
                </c:pt>
                <c:pt idx="13">
                  <c:v>0.3004</c:v>
                </c:pt>
                <c:pt idx="14">
                  <c:v>0.30080000000000001</c:v>
                </c:pt>
                <c:pt idx="15">
                  <c:v>0.3009</c:v>
                </c:pt>
              </c:numCache>
            </c:numRef>
          </c:val>
          <c:extLst>
            <c:ext xmlns:c16="http://schemas.microsoft.com/office/drawing/2014/chart" uri="{C3380CC4-5D6E-409C-BE32-E72D297353CC}">
              <c16:uniqueId val="{00000002-A5BD-4D1B-B557-3BF03CE0243C}"/>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0.51759999999999995</c:v>
                </c:pt>
                <c:pt idx="1">
                  <c:v>0.51959999999999995</c:v>
                </c:pt>
                <c:pt idx="2">
                  <c:v>0.51839999999999997</c:v>
                </c:pt>
                <c:pt idx="3">
                  <c:v>0.51800000000000002</c:v>
                </c:pt>
                <c:pt idx="4">
                  <c:v>0.51539999999999997</c:v>
                </c:pt>
                <c:pt idx="5">
                  <c:v>0.51129999999999998</c:v>
                </c:pt>
                <c:pt idx="6">
                  <c:v>0.5071</c:v>
                </c:pt>
                <c:pt idx="7">
                  <c:v>0.50780000000000003</c:v>
                </c:pt>
                <c:pt idx="8">
                  <c:v>0.50849999999999995</c:v>
                </c:pt>
                <c:pt idx="9">
                  <c:v>0.50919999999999999</c:v>
                </c:pt>
                <c:pt idx="10">
                  <c:v>0.50990000000000002</c:v>
                </c:pt>
                <c:pt idx="11">
                  <c:v>0.51060000000000005</c:v>
                </c:pt>
                <c:pt idx="12">
                  <c:v>0.51129999999999998</c:v>
                </c:pt>
                <c:pt idx="13">
                  <c:v>0.51200000000000001</c:v>
                </c:pt>
                <c:pt idx="14">
                  <c:v>0.51270000000000004</c:v>
                </c:pt>
                <c:pt idx="15">
                  <c:v>0.51339999999999997</c:v>
                </c:pt>
              </c:numCache>
            </c:numRef>
          </c:val>
          <c:extLst>
            <c:ext xmlns:c16="http://schemas.microsoft.com/office/drawing/2014/chart" uri="{C3380CC4-5D6E-409C-BE32-E72D297353CC}">
              <c16:uniqueId val="{00000003-A5BD-4D1B-B557-3BF03CE0243C}"/>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303596360699107"/>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727-41AD-B428-EB4CC71479A1}"/>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1727-41AD-B428-EB4CC71479A1}"/>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1727-41AD-B428-EB4CC71479A1}"/>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1727-41AD-B428-EB4CC71479A1}"/>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1727-41AD-B428-EB4CC71479A1}"/>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1727-41AD-B428-EB4CC71479A1}"/>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727-41AD-B428-EB4CC71479A1}"/>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727-41AD-B428-EB4CC71479A1}"/>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19.61</c:v>
                </c:pt>
                <c:pt idx="1">
                  <c:v>20.46</c:v>
                </c:pt>
                <c:pt idx="2">
                  <c:v>20.9</c:v>
                </c:pt>
                <c:pt idx="3">
                  <c:v>21.67</c:v>
                </c:pt>
                <c:pt idx="4">
                  <c:v>22.46</c:v>
                </c:pt>
                <c:pt idx="5">
                  <c:v>20.28</c:v>
                </c:pt>
                <c:pt idx="6">
                  <c:v>16.96</c:v>
                </c:pt>
                <c:pt idx="7">
                  <c:v>17.3</c:v>
                </c:pt>
                <c:pt idx="8">
                  <c:v>17.75</c:v>
                </c:pt>
                <c:pt idx="9">
                  <c:v>18.37</c:v>
                </c:pt>
                <c:pt idx="10">
                  <c:v>19.09</c:v>
                </c:pt>
                <c:pt idx="11">
                  <c:v>19.920000000000002</c:v>
                </c:pt>
                <c:pt idx="12">
                  <c:v>20.8</c:v>
                </c:pt>
                <c:pt idx="13">
                  <c:v>21.63</c:v>
                </c:pt>
                <c:pt idx="14">
                  <c:v>22.63</c:v>
                </c:pt>
                <c:pt idx="15">
                  <c:v>23.76</c:v>
                </c:pt>
              </c:numCache>
            </c:numRef>
          </c:val>
          <c:extLst>
            <c:ext xmlns:c16="http://schemas.microsoft.com/office/drawing/2014/chart" uri="{C3380CC4-5D6E-409C-BE32-E72D297353CC}">
              <c16:uniqueId val="{0000000E-1727-41AD-B428-EB4CC71479A1}"/>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5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c:v>
                </c:pt>
                <c:pt idx="1">
                  <c:v>20</c:v>
                </c:pt>
                <c:pt idx="2">
                  <c:v>20</c:v>
                </c:pt>
                <c:pt idx="3">
                  <c:v>22</c:v>
                </c:pt>
                <c:pt idx="4">
                  <c:v>22</c:v>
                </c:pt>
                <c:pt idx="5">
                  <c:v>22</c:v>
                </c:pt>
                <c:pt idx="6">
                  <c:v>22</c:v>
                </c:pt>
                <c:pt idx="7">
                  <c:v>22</c:v>
                </c:pt>
                <c:pt idx="8">
                  <c:v>22</c:v>
                </c:pt>
                <c:pt idx="9">
                  <c:v>22</c:v>
                </c:pt>
                <c:pt idx="10">
                  <c:v>22</c:v>
                </c:pt>
                <c:pt idx="11">
                  <c:v>22</c:v>
                </c:pt>
                <c:pt idx="12">
                  <c:v>22</c:v>
                </c:pt>
                <c:pt idx="13">
                  <c:v>22</c:v>
                </c:pt>
                <c:pt idx="14">
                  <c:v>22</c:v>
                </c:pt>
                <c:pt idx="15">
                  <c:v>22</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16.045500000000001</c:v>
                </c:pt>
                <c:pt idx="1">
                  <c:v>16.810500000000001</c:v>
                </c:pt>
                <c:pt idx="2">
                  <c:v>17.055999999999997</c:v>
                </c:pt>
                <c:pt idx="3">
                  <c:v>18.323</c:v>
                </c:pt>
                <c:pt idx="4">
                  <c:v>18.594899999999999</c:v>
                </c:pt>
                <c:pt idx="5">
                  <c:v>16.430700000000002</c:v>
                </c:pt>
                <c:pt idx="6">
                  <c:v>17.443200000000001</c:v>
                </c:pt>
                <c:pt idx="7">
                  <c:v>17.758900000000001</c:v>
                </c:pt>
                <c:pt idx="8">
                  <c:v>17.796399999999998</c:v>
                </c:pt>
                <c:pt idx="9">
                  <c:v>18.038399999999999</c:v>
                </c:pt>
                <c:pt idx="10">
                  <c:v>18.04</c:v>
                </c:pt>
                <c:pt idx="11">
                  <c:v>18.267400000000002</c:v>
                </c:pt>
                <c:pt idx="12">
                  <c:v>18.4604</c:v>
                </c:pt>
                <c:pt idx="13">
                  <c:v>19.0534</c:v>
                </c:pt>
                <c:pt idx="14">
                  <c:v>19.196400000000001</c:v>
                </c:pt>
                <c:pt idx="15">
                  <c:v>19.789400000000001</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0.80230000000000001</c:v>
                </c:pt>
                <c:pt idx="1">
                  <c:v>0.84050000000000002</c:v>
                </c:pt>
                <c:pt idx="2">
                  <c:v>0.8528</c:v>
                </c:pt>
                <c:pt idx="3">
                  <c:v>0.83289999999999997</c:v>
                </c:pt>
                <c:pt idx="4">
                  <c:v>0.84519999999999995</c:v>
                </c:pt>
                <c:pt idx="5">
                  <c:v>0.74690000000000001</c:v>
                </c:pt>
                <c:pt idx="6">
                  <c:v>0.79290000000000005</c:v>
                </c:pt>
                <c:pt idx="7">
                  <c:v>0.80720000000000003</c:v>
                </c:pt>
                <c:pt idx="8">
                  <c:v>0.80889999999999995</c:v>
                </c:pt>
                <c:pt idx="9">
                  <c:v>0.81989999999999996</c:v>
                </c:pt>
                <c:pt idx="10">
                  <c:v>0.82</c:v>
                </c:pt>
                <c:pt idx="11">
                  <c:v>0.83030000000000004</c:v>
                </c:pt>
                <c:pt idx="12">
                  <c:v>0.83909999999999996</c:v>
                </c:pt>
                <c:pt idx="13">
                  <c:v>0.86609999999999998</c:v>
                </c:pt>
                <c:pt idx="14">
                  <c:v>0.87260000000000004</c:v>
                </c:pt>
                <c:pt idx="15">
                  <c:v>0.89949999999999997</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Wind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Sheet1!$B$2:$B$5</c:f>
              <c:numCache>
                <c:formatCode>0.00</c:formatCode>
                <c:ptCount val="4"/>
                <c:pt idx="0">
                  <c:v>5.0839999999999987</c:v>
                </c:pt>
                <c:pt idx="1">
                  <c:v>6.3440000000000003</c:v>
                </c:pt>
                <c:pt idx="2">
                  <c:v>8.879999999999999</c:v>
                </c:pt>
                <c:pt idx="3">
                  <c:v>9.1839999999999993</c:v>
                </c:pt>
              </c:numCache>
            </c:numRef>
          </c:val>
          <c:extLst>
            <c:ext xmlns:c16="http://schemas.microsoft.com/office/drawing/2014/chart" uri="{C3380CC4-5D6E-409C-BE32-E72D297353CC}">
              <c16:uniqueId val="{00000000-4C44-407A-B6FA-69AC26AF2B62}"/>
            </c:ext>
          </c:extLst>
        </c:ser>
        <c:ser>
          <c:idx val="1"/>
          <c:order val="1"/>
          <c:tx>
            <c:strRef>
              <c:f>Sheet1!$C$1</c:f>
              <c:strCache>
                <c:ptCount val="1"/>
                <c:pt idx="0">
                  <c:v>Solar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2020</c:v>
                </c:pt>
              </c:numCache>
            </c:numRef>
          </c:cat>
          <c:val>
            <c:numRef>
              <c:f>Sheet1!$C$2:$C$5</c:f>
              <c:numCache>
                <c:formatCode>0.00</c:formatCode>
                <c:ptCount val="4"/>
                <c:pt idx="0">
                  <c:v>1.2400000000000002</c:v>
                </c:pt>
                <c:pt idx="1">
                  <c:v>1.04</c:v>
                </c:pt>
                <c:pt idx="2">
                  <c:v>2.5500000000000003</c:v>
                </c:pt>
                <c:pt idx="3">
                  <c:v>4.0999999999999996</c:v>
                </c:pt>
              </c:numCache>
            </c:numRef>
          </c:val>
          <c:extLst>
            <c:ext xmlns:c16="http://schemas.microsoft.com/office/drawing/2014/chart" uri="{C3380CC4-5D6E-409C-BE32-E72D297353CC}">
              <c16:uniqueId val="{00000001-4C44-407A-B6FA-69AC26AF2B62}"/>
            </c:ext>
          </c:extLst>
        </c:ser>
        <c:dLbls>
          <c:dLblPos val="ctr"/>
          <c:showLegendKey val="0"/>
          <c:showVal val="1"/>
          <c:showCatName val="0"/>
          <c:showSerName val="0"/>
          <c:showPercent val="0"/>
          <c:showBubbleSize val="0"/>
        </c:dLbls>
        <c:gapWidth val="219"/>
        <c:overlap val="100"/>
        <c:axId val="471019776"/>
        <c:axId val="422447968"/>
      </c:barChart>
      <c:catAx>
        <c:axId val="47101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2447968"/>
        <c:crosses val="autoZero"/>
        <c:auto val="1"/>
        <c:lblAlgn val="ctr"/>
        <c:lblOffset val="100"/>
        <c:noMultiLvlLbl val="0"/>
      </c:catAx>
      <c:valAx>
        <c:axId val="422447968"/>
        <c:scaling>
          <c:orientation val="minMax"/>
        </c:scaling>
        <c:delete val="1"/>
        <c:axPos val="l"/>
        <c:numFmt formatCode="0.00" sourceLinked="1"/>
        <c:majorTickMark val="none"/>
        <c:minorTickMark val="none"/>
        <c:tickLblPos val="nextTo"/>
        <c:crossAx val="471019776"/>
        <c:crosses val="autoZero"/>
        <c:crossBetween val="between"/>
      </c:valAx>
      <c:spPr>
        <a:noFill/>
        <a:ln>
          <a:noFill/>
        </a:ln>
        <a:effectLst/>
      </c:spPr>
    </c:plotArea>
    <c:legend>
      <c:legendPos val="b"/>
      <c:layout>
        <c:manualLayout>
          <c:xMode val="edge"/>
          <c:yMode val="edge"/>
          <c:x val="4.6094803302519E-2"/>
          <c:y val="0.73352491027242395"/>
          <c:w val="0.94740383359072544"/>
          <c:h val="0.23300841673649869"/>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6.981868461121668E-2"/>
          <c:y val="9.0143836680556422E-2"/>
          <c:w val="0.86178012629208789"/>
          <c:h val="0.66692823006448654"/>
        </c:manualLayout>
      </c:layout>
      <c:barChart>
        <c:barDir val="col"/>
        <c:grouping val="clustered"/>
        <c:varyColors val="0"/>
        <c:ser>
          <c:idx val="0"/>
          <c:order val="0"/>
          <c:tx>
            <c:strRef>
              <c:f>Sheet1!$B$1</c:f>
              <c:strCache>
                <c:ptCount val="1"/>
                <c:pt idx="0">
                  <c:v>USD Million</c:v>
                </c:pt>
              </c:strCache>
            </c:strRef>
          </c:tx>
          <c:spPr>
            <a:solidFill>
              <a:srgbClr val="92D050"/>
            </a:solidFill>
            <a:ln w="38100">
              <a:solidFill>
                <a:schemeClr val="bg1"/>
              </a:solidFill>
            </a:ln>
            <a:effectLst/>
          </c:spPr>
          <c:invertIfNegative val="0"/>
          <c:dLbls>
            <c:spPr>
              <a:solidFill>
                <a:schemeClr val="bg1"/>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0.00</c:formatCode>
                <c:ptCount val="7"/>
                <c:pt idx="0">
                  <c:v>1.7262999861397594</c:v>
                </c:pt>
                <c:pt idx="1">
                  <c:v>1.8775238649256023</c:v>
                </c:pt>
                <c:pt idx="2">
                  <c:v>2.0427647402777045</c:v>
                </c:pt>
                <c:pt idx="3">
                  <c:v>2.2231817221390315</c:v>
                </c:pt>
                <c:pt idx="4">
                  <c:v>2.42</c:v>
                </c:pt>
                <c:pt idx="5">
                  <c:v>2.6354767999999997</c:v>
                </c:pt>
                <c:pt idx="6">
                  <c:v>2.8719844880319996</c:v>
                </c:pt>
              </c:numCache>
            </c:numRef>
          </c:val>
          <c:extLst>
            <c:ext xmlns:c16="http://schemas.microsoft.com/office/drawing/2014/chart" uri="{C3380CC4-5D6E-409C-BE32-E72D297353CC}">
              <c16:uniqueId val="{00000000-CD4C-4815-8292-FFA43F1DB4A1}"/>
            </c:ext>
          </c:extLst>
        </c:ser>
        <c:dLbls>
          <c:showLegendKey val="0"/>
          <c:showVal val="0"/>
          <c:showCatName val="0"/>
          <c:showSerName val="0"/>
          <c:showPercent val="0"/>
          <c:showBubbleSize val="0"/>
        </c:dLbls>
        <c:gapWidth val="51"/>
        <c:axId val="725314255"/>
        <c:axId val="432034799"/>
      </c:barChart>
      <c:catAx>
        <c:axId val="725314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32034799"/>
        <c:crosses val="autoZero"/>
        <c:auto val="1"/>
        <c:lblAlgn val="ctr"/>
        <c:lblOffset val="100"/>
        <c:noMultiLvlLbl val="0"/>
      </c:catAx>
      <c:valAx>
        <c:axId val="432034799"/>
        <c:scaling>
          <c:orientation val="minMax"/>
          <c:max val="3.5"/>
          <c:min val="0"/>
        </c:scaling>
        <c:delete val="1"/>
        <c:axPos val="l"/>
        <c:numFmt formatCode="0.00" sourceLinked="1"/>
        <c:majorTickMark val="out"/>
        <c:minorTickMark val="none"/>
        <c:tickLblPos val="nextTo"/>
        <c:crossAx val="725314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41223359508386E-3"/>
          <c:y val="6.7134500685482768E-2"/>
          <c:w val="0.95909658841733347"/>
          <c:h val="0.6806551825217505"/>
        </c:manualLayout>
      </c:layout>
      <c:barChart>
        <c:barDir val="col"/>
        <c:grouping val="clustered"/>
        <c:varyColors val="0"/>
        <c:ser>
          <c:idx val="0"/>
          <c:order val="0"/>
          <c:tx>
            <c:strRef>
              <c:f>Sheet1!$B$1</c:f>
              <c:strCache>
                <c:ptCount val="1"/>
                <c:pt idx="0">
                  <c:v>Composites</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2013</c:v>
                </c:pt>
                <c:pt idx="1">
                  <c:v>2014</c:v>
                </c:pt>
                <c:pt idx="2">
                  <c:v>2015</c:v>
                </c:pt>
                <c:pt idx="3">
                  <c:v>2016</c:v>
                </c:pt>
                <c:pt idx="4">
                  <c:v>2017</c:v>
                </c:pt>
              </c:numCache>
            </c:numRef>
          </c:cat>
          <c:val>
            <c:numRef>
              <c:f>Sheet1!$B$2:$B$6</c:f>
              <c:numCache>
                <c:formatCode>0.00</c:formatCode>
                <c:ptCount val="5"/>
                <c:pt idx="0">
                  <c:v>6.4279282524254899</c:v>
                </c:pt>
                <c:pt idx="1">
                  <c:v>6.6721850237846301</c:v>
                </c:pt>
                <c:pt idx="2">
                  <c:v>6.9376432828977501</c:v>
                </c:pt>
                <c:pt idx="3">
                  <c:v>7.2160000000000002</c:v>
                </c:pt>
                <c:pt idx="4">
                  <c:v>7.4438145000000002</c:v>
                </c:pt>
              </c:numCache>
            </c:numRef>
          </c:val>
          <c:extLst>
            <c:ext xmlns:c16="http://schemas.microsoft.com/office/drawing/2014/chart" uri="{C3380CC4-5D6E-409C-BE32-E72D297353CC}">
              <c16:uniqueId val="{00000000-9D76-4EDD-9421-ACFB11261700}"/>
            </c:ext>
          </c:extLst>
        </c:ser>
        <c:dLbls>
          <c:dLblPos val="outEnd"/>
          <c:showLegendKey val="0"/>
          <c:showVal val="1"/>
          <c:showCatName val="0"/>
          <c:showSerName val="0"/>
          <c:showPercent val="0"/>
          <c:showBubbleSize val="0"/>
        </c:dLbls>
        <c:gapWidth val="100"/>
        <c:overlap val="-24"/>
        <c:axId val="466671464"/>
        <c:axId val="466664248"/>
      </c:barChart>
      <c:catAx>
        <c:axId val="466671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6664248"/>
        <c:crosses val="autoZero"/>
        <c:auto val="1"/>
        <c:lblAlgn val="ctr"/>
        <c:lblOffset val="100"/>
        <c:noMultiLvlLbl val="0"/>
      </c:catAx>
      <c:valAx>
        <c:axId val="466664248"/>
        <c:scaling>
          <c:orientation val="minMax"/>
          <c:max val="11"/>
        </c:scaling>
        <c:delete val="1"/>
        <c:axPos val="l"/>
        <c:numFmt formatCode="0.00" sourceLinked="1"/>
        <c:majorTickMark val="none"/>
        <c:minorTickMark val="none"/>
        <c:tickLblPos val="nextTo"/>
        <c:crossAx val="466671464"/>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0.14879999999999999</c:v>
                </c:pt>
                <c:pt idx="1">
                  <c:v>0.1489</c:v>
                </c:pt>
                <c:pt idx="2">
                  <c:v>0.14879999999999999</c:v>
                </c:pt>
                <c:pt idx="3">
                  <c:v>0.15040000000000001</c:v>
                </c:pt>
                <c:pt idx="4">
                  <c:v>0.15060000000000001</c:v>
                </c:pt>
                <c:pt idx="5">
                  <c:v>0.15049999999999999</c:v>
                </c:pt>
                <c:pt idx="6">
                  <c:v>0.15060000000000001</c:v>
                </c:pt>
                <c:pt idx="7">
                  <c:v>0.15040000000000001</c:v>
                </c:pt>
                <c:pt idx="8">
                  <c:v>0.1502</c:v>
                </c:pt>
                <c:pt idx="9">
                  <c:v>0.14990000000000001</c:v>
                </c:pt>
                <c:pt idx="10">
                  <c:v>0.1497</c:v>
                </c:pt>
                <c:pt idx="11">
                  <c:v>0.14940000000000001</c:v>
                </c:pt>
                <c:pt idx="12">
                  <c:v>0.1492</c:v>
                </c:pt>
                <c:pt idx="13">
                  <c:v>0.1489</c:v>
                </c:pt>
                <c:pt idx="14">
                  <c:v>0.14860000000000001</c:v>
                </c:pt>
                <c:pt idx="15">
                  <c:v>0.1484</c:v>
                </c:pt>
              </c:numCache>
            </c:numRef>
          </c:val>
          <c:extLst>
            <c:ext xmlns:c16="http://schemas.microsoft.com/office/drawing/2014/chart" uri="{C3380CC4-5D6E-409C-BE32-E72D297353CC}">
              <c16:uniqueId val="{00000000-2D4C-4DC1-8134-BCE3B051D053}"/>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7.22E-2</c:v>
                </c:pt>
                <c:pt idx="1">
                  <c:v>7.22E-2</c:v>
                </c:pt>
                <c:pt idx="2">
                  <c:v>7.2300000000000003E-2</c:v>
                </c:pt>
                <c:pt idx="3">
                  <c:v>7.1499999999999994E-2</c:v>
                </c:pt>
                <c:pt idx="4">
                  <c:v>7.1400000000000005E-2</c:v>
                </c:pt>
                <c:pt idx="5">
                  <c:v>7.1499999999999994E-2</c:v>
                </c:pt>
                <c:pt idx="6">
                  <c:v>7.1499999999999994E-2</c:v>
                </c:pt>
                <c:pt idx="7">
                  <c:v>7.1499999999999994E-2</c:v>
                </c:pt>
                <c:pt idx="8">
                  <c:v>7.1400000000000005E-2</c:v>
                </c:pt>
                <c:pt idx="9">
                  <c:v>7.1400000000000005E-2</c:v>
                </c:pt>
                <c:pt idx="10">
                  <c:v>7.1400000000000005E-2</c:v>
                </c:pt>
                <c:pt idx="11">
                  <c:v>7.1400000000000005E-2</c:v>
                </c:pt>
                <c:pt idx="12">
                  <c:v>7.1300000000000002E-2</c:v>
                </c:pt>
                <c:pt idx="13">
                  <c:v>7.1300000000000002E-2</c:v>
                </c:pt>
                <c:pt idx="14">
                  <c:v>7.1300000000000002E-2</c:v>
                </c:pt>
                <c:pt idx="15">
                  <c:v>7.1400000000000005E-2</c:v>
                </c:pt>
              </c:numCache>
            </c:numRef>
          </c:val>
          <c:extLst>
            <c:ext xmlns:c16="http://schemas.microsoft.com/office/drawing/2014/chart" uri="{C3380CC4-5D6E-409C-BE32-E72D297353CC}">
              <c16:uniqueId val="{00000001-2D4C-4DC1-8134-BCE3B051D053}"/>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0.16850000000000001</c:v>
                </c:pt>
                <c:pt idx="1">
                  <c:v>0.16839999999999999</c:v>
                </c:pt>
                <c:pt idx="2">
                  <c:v>0.16819999999999999</c:v>
                </c:pt>
                <c:pt idx="3">
                  <c:v>0.17069999999999999</c:v>
                </c:pt>
                <c:pt idx="4">
                  <c:v>0.17069999999999999</c:v>
                </c:pt>
                <c:pt idx="5">
                  <c:v>0.17069999999999999</c:v>
                </c:pt>
                <c:pt idx="6">
                  <c:v>0.17069999999999999</c:v>
                </c:pt>
                <c:pt idx="7">
                  <c:v>0.17050000000000001</c:v>
                </c:pt>
                <c:pt idx="8">
                  <c:v>0.17030000000000001</c:v>
                </c:pt>
                <c:pt idx="9">
                  <c:v>0.17019999999999999</c:v>
                </c:pt>
                <c:pt idx="10">
                  <c:v>0.17</c:v>
                </c:pt>
                <c:pt idx="11">
                  <c:v>0.16980000000000001</c:v>
                </c:pt>
                <c:pt idx="12">
                  <c:v>0.16969999999999999</c:v>
                </c:pt>
                <c:pt idx="13">
                  <c:v>0.16950000000000001</c:v>
                </c:pt>
                <c:pt idx="14">
                  <c:v>0.16930000000000001</c:v>
                </c:pt>
                <c:pt idx="15">
                  <c:v>0.16919999999999999</c:v>
                </c:pt>
              </c:numCache>
            </c:numRef>
          </c:val>
          <c:extLst>
            <c:ext xmlns:c16="http://schemas.microsoft.com/office/drawing/2014/chart" uri="{C3380CC4-5D6E-409C-BE32-E72D297353CC}">
              <c16:uniqueId val="{00000002-2D4C-4DC1-8134-BCE3B051D053}"/>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0.61050000000000004</c:v>
                </c:pt>
                <c:pt idx="1">
                  <c:v>0.61050000000000004</c:v>
                </c:pt>
                <c:pt idx="2">
                  <c:v>0.61070000000000002</c:v>
                </c:pt>
                <c:pt idx="3">
                  <c:v>0.60740000000000005</c:v>
                </c:pt>
                <c:pt idx="4">
                  <c:v>0.60729999999999995</c:v>
                </c:pt>
                <c:pt idx="5">
                  <c:v>0.60729999999999995</c:v>
                </c:pt>
                <c:pt idx="6">
                  <c:v>0.60719999999999996</c:v>
                </c:pt>
                <c:pt idx="7">
                  <c:v>0.60760000000000003</c:v>
                </c:pt>
                <c:pt idx="8">
                  <c:v>0.60809999999999997</c:v>
                </c:pt>
                <c:pt idx="9">
                  <c:v>0.60850000000000004</c:v>
                </c:pt>
                <c:pt idx="10">
                  <c:v>0.6089</c:v>
                </c:pt>
                <c:pt idx="11">
                  <c:v>0.60940000000000005</c:v>
                </c:pt>
                <c:pt idx="12">
                  <c:v>0.60980000000000001</c:v>
                </c:pt>
                <c:pt idx="13">
                  <c:v>0.61019999999999996</c:v>
                </c:pt>
                <c:pt idx="14">
                  <c:v>0.61070000000000002</c:v>
                </c:pt>
                <c:pt idx="15">
                  <c:v>0.61109999999999998</c:v>
                </c:pt>
              </c:numCache>
            </c:numRef>
          </c:val>
          <c:extLst>
            <c:ext xmlns:c16="http://schemas.microsoft.com/office/drawing/2014/chart" uri="{C3380CC4-5D6E-409C-BE32-E72D297353CC}">
              <c16:uniqueId val="{00000003-2D4C-4DC1-8134-BCE3B051D05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0.16250000000000001</c:v>
                </c:pt>
                <c:pt idx="1">
                  <c:v>0.16500000000000001</c:v>
                </c:pt>
                <c:pt idx="2">
                  <c:v>0.15859999999999999</c:v>
                </c:pt>
                <c:pt idx="3">
                  <c:v>0.1608</c:v>
                </c:pt>
                <c:pt idx="4">
                  <c:v>0.15989999999999999</c:v>
                </c:pt>
                <c:pt idx="5">
                  <c:v>0.15590000000000001</c:v>
                </c:pt>
                <c:pt idx="6">
                  <c:v>0.15390000000000001</c:v>
                </c:pt>
                <c:pt idx="7">
                  <c:v>0.152</c:v>
                </c:pt>
                <c:pt idx="8">
                  <c:v>0.15040000000000001</c:v>
                </c:pt>
                <c:pt idx="9">
                  <c:v>0.14910000000000001</c:v>
                </c:pt>
                <c:pt idx="10">
                  <c:v>0.1472</c:v>
                </c:pt>
                <c:pt idx="11">
                  <c:v>0.14560000000000001</c:v>
                </c:pt>
                <c:pt idx="12">
                  <c:v>0.14380000000000001</c:v>
                </c:pt>
                <c:pt idx="13">
                  <c:v>0.1424</c:v>
                </c:pt>
                <c:pt idx="14">
                  <c:v>0.1406</c:v>
                </c:pt>
                <c:pt idx="15">
                  <c:v>0.1389</c:v>
                </c:pt>
              </c:numCache>
            </c:numRef>
          </c:val>
          <c:extLst>
            <c:ext xmlns:c16="http://schemas.microsoft.com/office/drawing/2014/chart" uri="{C3380CC4-5D6E-409C-BE32-E72D297353CC}">
              <c16:uniqueId val="{00000000-1B1C-44A9-96D0-807F2B0E3426}"/>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9.2299999999999993E-2</c:v>
                </c:pt>
                <c:pt idx="1">
                  <c:v>9.0300000000000005E-2</c:v>
                </c:pt>
                <c:pt idx="2">
                  <c:v>9.3600000000000003E-2</c:v>
                </c:pt>
                <c:pt idx="3">
                  <c:v>9.0300000000000005E-2</c:v>
                </c:pt>
                <c:pt idx="4">
                  <c:v>9.2100000000000001E-2</c:v>
                </c:pt>
                <c:pt idx="5">
                  <c:v>9.1600000000000001E-2</c:v>
                </c:pt>
                <c:pt idx="6">
                  <c:v>9.1999999999999998E-2</c:v>
                </c:pt>
                <c:pt idx="7">
                  <c:v>9.1899999999999996E-2</c:v>
                </c:pt>
                <c:pt idx="8">
                  <c:v>9.1800000000000007E-2</c:v>
                </c:pt>
                <c:pt idx="9">
                  <c:v>9.1399999999999995E-2</c:v>
                </c:pt>
                <c:pt idx="10">
                  <c:v>9.1700000000000004E-2</c:v>
                </c:pt>
                <c:pt idx="11">
                  <c:v>9.1399999999999995E-2</c:v>
                </c:pt>
                <c:pt idx="12">
                  <c:v>9.1300000000000006E-2</c:v>
                </c:pt>
                <c:pt idx="13">
                  <c:v>9.1499999999999998E-2</c:v>
                </c:pt>
                <c:pt idx="14">
                  <c:v>9.11E-2</c:v>
                </c:pt>
                <c:pt idx="15">
                  <c:v>9.0899999999999995E-2</c:v>
                </c:pt>
              </c:numCache>
            </c:numRef>
          </c:val>
          <c:extLst>
            <c:ext xmlns:c16="http://schemas.microsoft.com/office/drawing/2014/chart" uri="{C3380CC4-5D6E-409C-BE32-E72D297353CC}">
              <c16:uniqueId val="{00000001-1B1C-44A9-96D0-807F2B0E3426}"/>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0.24879999999999999</c:v>
                </c:pt>
                <c:pt idx="1">
                  <c:v>0.24779999999999999</c:v>
                </c:pt>
                <c:pt idx="2">
                  <c:v>0.24640000000000001</c:v>
                </c:pt>
                <c:pt idx="3">
                  <c:v>0.2505</c:v>
                </c:pt>
                <c:pt idx="4">
                  <c:v>0.25090000000000001</c:v>
                </c:pt>
                <c:pt idx="5">
                  <c:v>0.25340000000000001</c:v>
                </c:pt>
                <c:pt idx="6">
                  <c:v>0.25290000000000001</c:v>
                </c:pt>
                <c:pt idx="7">
                  <c:v>0.25430000000000003</c:v>
                </c:pt>
                <c:pt idx="8">
                  <c:v>0.25459999999999999</c:v>
                </c:pt>
                <c:pt idx="9">
                  <c:v>0.25629999999999997</c:v>
                </c:pt>
                <c:pt idx="10">
                  <c:v>0.25719999999999998</c:v>
                </c:pt>
                <c:pt idx="11">
                  <c:v>0.25850000000000001</c:v>
                </c:pt>
                <c:pt idx="12">
                  <c:v>0.2591</c:v>
                </c:pt>
                <c:pt idx="13">
                  <c:v>0.26029999999999998</c:v>
                </c:pt>
                <c:pt idx="14">
                  <c:v>0.26129999999999998</c:v>
                </c:pt>
                <c:pt idx="15">
                  <c:v>0.2626</c:v>
                </c:pt>
              </c:numCache>
            </c:numRef>
          </c:val>
          <c:extLst>
            <c:ext xmlns:c16="http://schemas.microsoft.com/office/drawing/2014/chart" uri="{C3380CC4-5D6E-409C-BE32-E72D297353CC}">
              <c16:uniqueId val="{00000002-1B1C-44A9-96D0-807F2B0E3426}"/>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0.497</c:v>
                </c:pt>
                <c:pt idx="1">
                  <c:v>0.49740000000000001</c:v>
                </c:pt>
                <c:pt idx="2">
                  <c:v>0.50090000000000001</c:v>
                </c:pt>
                <c:pt idx="3">
                  <c:v>0.49790000000000001</c:v>
                </c:pt>
                <c:pt idx="4">
                  <c:v>0.49709999999999999</c:v>
                </c:pt>
                <c:pt idx="5">
                  <c:v>0.49909999999999999</c:v>
                </c:pt>
                <c:pt idx="6">
                  <c:v>0.50060000000000004</c:v>
                </c:pt>
                <c:pt idx="7">
                  <c:v>0.50170000000000003</c:v>
                </c:pt>
                <c:pt idx="8">
                  <c:v>0.50249999999999995</c:v>
                </c:pt>
                <c:pt idx="9">
                  <c:v>0.50329999999999997</c:v>
                </c:pt>
                <c:pt idx="10">
                  <c:v>0.50390000000000001</c:v>
                </c:pt>
                <c:pt idx="11">
                  <c:v>0.50449999999999995</c:v>
                </c:pt>
                <c:pt idx="12">
                  <c:v>0.50529999999999997</c:v>
                </c:pt>
                <c:pt idx="13">
                  <c:v>0.50619999999999998</c:v>
                </c:pt>
                <c:pt idx="14">
                  <c:v>0.5071</c:v>
                </c:pt>
                <c:pt idx="15">
                  <c:v>0.50719999999999998</c:v>
                </c:pt>
              </c:numCache>
            </c:numRef>
          </c:val>
          <c:extLst>
            <c:ext xmlns:c16="http://schemas.microsoft.com/office/drawing/2014/chart" uri="{C3380CC4-5D6E-409C-BE32-E72D297353CC}">
              <c16:uniqueId val="{00000003-1B1C-44A9-96D0-807F2B0E3426}"/>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0.187</c:v>
                </c:pt>
                <c:pt idx="1">
                  <c:v>0.18920000000000001</c:v>
                </c:pt>
                <c:pt idx="2">
                  <c:v>0.18709999999999999</c:v>
                </c:pt>
                <c:pt idx="3">
                  <c:v>0.19009999999999999</c:v>
                </c:pt>
                <c:pt idx="4">
                  <c:v>0.18770000000000001</c:v>
                </c:pt>
                <c:pt idx="5">
                  <c:v>0.1875</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0.81299999999999994</c:v>
                </c:pt>
                <c:pt idx="1">
                  <c:v>0.81079999999999997</c:v>
                </c:pt>
                <c:pt idx="2">
                  <c:v>0.81289999999999996</c:v>
                </c:pt>
                <c:pt idx="3">
                  <c:v>0.80989999999999995</c:v>
                </c:pt>
                <c:pt idx="4">
                  <c:v>0.81230000000000002</c:v>
                </c:pt>
                <c:pt idx="5">
                  <c:v>0.8125</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E538-492E-8E4C-92F4425464DD}"/>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E538-492E-8E4C-92F4425464DD}"/>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E538-492E-8E4C-92F4425464DD}"/>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E538-492E-8E4C-92F4425464DD}"/>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E538-492E-8E4C-92F4425464DD}"/>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E538-492E-8E4C-92F4425464DD}"/>
              </c:ext>
            </c:extLst>
          </c:dPt>
          <c:dLbls>
            <c:dLbl>
              <c:idx val="0"/>
              <c:layout>
                <c:manualLayout>
                  <c:x val="-1.5034125077556994E-3"/>
                  <c:y val="-9.31726996164190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664-49AB-88B7-262B0966EE54}"/>
                </c:ext>
              </c:extLst>
            </c:dLbl>
            <c:dLbl>
              <c:idx val="1"/>
              <c:layout>
                <c:manualLayout>
                  <c:x val="-1.5306508616720685E-3"/>
                  <c:y val="-9.3198418647032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664-49AB-88B7-262B0966EE54}"/>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50.89</c:v>
                </c:pt>
                <c:pt idx="1">
                  <c:v>53.1</c:v>
                </c:pt>
                <c:pt idx="2">
                  <c:v>54.95</c:v>
                </c:pt>
                <c:pt idx="3">
                  <c:v>58.53</c:v>
                </c:pt>
                <c:pt idx="4">
                  <c:v>60.98</c:v>
                </c:pt>
                <c:pt idx="5">
                  <c:v>55.79</c:v>
                </c:pt>
                <c:pt idx="6">
                  <c:v>64.680000000000007</c:v>
                </c:pt>
                <c:pt idx="7">
                  <c:v>65.650000000000006</c:v>
                </c:pt>
                <c:pt idx="8">
                  <c:v>67.02</c:v>
                </c:pt>
                <c:pt idx="9">
                  <c:v>69.36</c:v>
                </c:pt>
                <c:pt idx="10">
                  <c:v>72.040000000000006</c:v>
                </c:pt>
                <c:pt idx="11">
                  <c:v>75.11</c:v>
                </c:pt>
                <c:pt idx="12">
                  <c:v>78.400000000000006</c:v>
                </c:pt>
                <c:pt idx="13">
                  <c:v>81.459999999999994</c:v>
                </c:pt>
                <c:pt idx="14">
                  <c:v>84.86</c:v>
                </c:pt>
                <c:pt idx="15">
                  <c:v>88.68</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14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83</c:v>
                </c:pt>
                <c:pt idx="1">
                  <c:v>83</c:v>
                </c:pt>
                <c:pt idx="2">
                  <c:v>83</c:v>
                </c:pt>
                <c:pt idx="3">
                  <c:v>83</c:v>
                </c:pt>
                <c:pt idx="4">
                  <c:v>83</c:v>
                </c:pt>
                <c:pt idx="5">
                  <c:v>83</c:v>
                </c:pt>
                <c:pt idx="6">
                  <c:v>83</c:v>
                </c:pt>
                <c:pt idx="7">
                  <c:v>83</c:v>
                </c:pt>
                <c:pt idx="8">
                  <c:v>83</c:v>
                </c:pt>
                <c:pt idx="9">
                  <c:v>83</c:v>
                </c:pt>
                <c:pt idx="10">
                  <c:v>83</c:v>
                </c:pt>
                <c:pt idx="11">
                  <c:v>83</c:v>
                </c:pt>
                <c:pt idx="12">
                  <c:v>83</c:v>
                </c:pt>
                <c:pt idx="13">
                  <c:v>83</c:v>
                </c:pt>
                <c:pt idx="14">
                  <c:v>83</c:v>
                </c:pt>
                <c:pt idx="15">
                  <c:v>83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63</c:v>
                </c:pt>
                <c:pt idx="1">
                  <c:v>65</c:v>
                </c:pt>
                <c:pt idx="2">
                  <c:v>66</c:v>
                </c:pt>
                <c:pt idx="3">
                  <c:v>67</c:v>
                </c:pt>
                <c:pt idx="4">
                  <c:v>68</c:v>
                </c:pt>
                <c:pt idx="5">
                  <c:v>64</c:v>
                </c:pt>
                <c:pt idx="6">
                  <c:v>66</c:v>
                </c:pt>
                <c:pt idx="7">
                  <c:v>67</c:v>
                </c:pt>
                <c:pt idx="8">
                  <c:v>68</c:v>
                </c:pt>
                <c:pt idx="9">
                  <c:v>71</c:v>
                </c:pt>
                <c:pt idx="10">
                  <c:v>71</c:v>
                </c:pt>
                <c:pt idx="11">
                  <c:v>73</c:v>
                </c:pt>
                <c:pt idx="12">
                  <c:v>73</c:v>
                </c:pt>
                <c:pt idx="13">
                  <c:v>75</c:v>
                </c:pt>
                <c:pt idx="14">
                  <c:v>76</c:v>
                </c:pt>
                <c:pt idx="15">
                  <c:v>78</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0.76090000000000002</c:v>
                </c:pt>
                <c:pt idx="1">
                  <c:v>0.78349999999999997</c:v>
                </c:pt>
                <c:pt idx="2">
                  <c:v>0.8004</c:v>
                </c:pt>
                <c:pt idx="3">
                  <c:v>0.80330000000000001</c:v>
                </c:pt>
                <c:pt idx="4">
                  <c:v>0.8206</c:v>
                </c:pt>
                <c:pt idx="5">
                  <c:v>0.76939999999999997</c:v>
                </c:pt>
                <c:pt idx="6">
                  <c:v>0.79590000000000005</c:v>
                </c:pt>
                <c:pt idx="7">
                  <c:v>0.81200000000000006</c:v>
                </c:pt>
                <c:pt idx="8">
                  <c:v>0.82140000000000002</c:v>
                </c:pt>
                <c:pt idx="9">
                  <c:v>0.85129999999999995</c:v>
                </c:pt>
                <c:pt idx="10">
                  <c:v>0.85719999999999996</c:v>
                </c:pt>
                <c:pt idx="11">
                  <c:v>0.87439999999999996</c:v>
                </c:pt>
                <c:pt idx="12">
                  <c:v>0.88319999999999999</c:v>
                </c:pt>
                <c:pt idx="13">
                  <c:v>0.90280000000000005</c:v>
                </c:pt>
                <c:pt idx="14">
                  <c:v>0.91559999999999997</c:v>
                </c:pt>
                <c:pt idx="15">
                  <c:v>0.93640000000000001</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0.19600000000000001</c:v>
                </c:pt>
                <c:pt idx="1">
                  <c:v>0.19520000000000001</c:v>
                </c:pt>
                <c:pt idx="2">
                  <c:v>0.19889999999999999</c:v>
                </c:pt>
                <c:pt idx="3">
                  <c:v>0.19409999999999999</c:v>
                </c:pt>
                <c:pt idx="4">
                  <c:v>0.19980000000000001</c:v>
                </c:pt>
                <c:pt idx="5">
                  <c:v>0.2001</c:v>
                </c:pt>
                <c:pt idx="6">
                  <c:v>0.19500000000000001</c:v>
                </c:pt>
                <c:pt idx="7">
                  <c:v>0.20030000000000001</c:v>
                </c:pt>
                <c:pt idx="8">
                  <c:v>0.1946</c:v>
                </c:pt>
                <c:pt idx="9">
                  <c:v>0.19520000000000001</c:v>
                </c:pt>
                <c:pt idx="10">
                  <c:v>0.1961</c:v>
                </c:pt>
                <c:pt idx="11">
                  <c:v>0.19170000000000001</c:v>
                </c:pt>
                <c:pt idx="12">
                  <c:v>0.19350000000000001</c:v>
                </c:pt>
                <c:pt idx="13">
                  <c:v>0.19409999999999999</c:v>
                </c:pt>
                <c:pt idx="14">
                  <c:v>0.19700000000000001</c:v>
                </c:pt>
                <c:pt idx="15">
                  <c:v>0.19420000000000001</c:v>
                </c:pt>
              </c:numCache>
            </c:numRef>
          </c:val>
          <c:extLst>
            <c:ext xmlns:c16="http://schemas.microsoft.com/office/drawing/2014/chart" uri="{C3380CC4-5D6E-409C-BE32-E72D297353CC}">
              <c16:uniqueId val="{00000000-EB2C-4863-925B-7C2092EC5A2B}"/>
            </c:ext>
          </c:extLst>
        </c:ser>
        <c:ser>
          <c:idx val="2"/>
          <c:order val="1"/>
          <c:tx>
            <c:strRef>
              <c:f>Sheet1!$D$1</c:f>
              <c:strCache>
                <c:ptCount val="1"/>
                <c:pt idx="0">
                  <c:v>Renewables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6.0699999999999997E-2</c:v>
                </c:pt>
                <c:pt idx="1">
                  <c:v>6.08E-2</c:v>
                </c:pt>
                <c:pt idx="2">
                  <c:v>6.08E-2</c:v>
                </c:pt>
                <c:pt idx="3">
                  <c:v>6.0900000000000003E-2</c:v>
                </c:pt>
                <c:pt idx="4">
                  <c:v>6.0900000000000003E-2</c:v>
                </c:pt>
                <c:pt idx="5">
                  <c:v>6.0900000000000003E-2</c:v>
                </c:pt>
                <c:pt idx="6">
                  <c:v>6.0900000000000003E-2</c:v>
                </c:pt>
                <c:pt idx="7">
                  <c:v>6.0999999999999999E-2</c:v>
                </c:pt>
                <c:pt idx="8">
                  <c:v>6.0999999999999999E-2</c:v>
                </c:pt>
                <c:pt idx="9">
                  <c:v>6.1100000000000002E-2</c:v>
                </c:pt>
                <c:pt idx="10">
                  <c:v>6.1100000000000002E-2</c:v>
                </c:pt>
                <c:pt idx="11">
                  <c:v>6.1100000000000002E-2</c:v>
                </c:pt>
                <c:pt idx="12">
                  <c:v>6.1100000000000002E-2</c:v>
                </c:pt>
                <c:pt idx="13">
                  <c:v>6.1100000000000002E-2</c:v>
                </c:pt>
                <c:pt idx="14">
                  <c:v>6.1199999999999997E-2</c:v>
                </c:pt>
                <c:pt idx="15">
                  <c:v>6.1199999999999997E-2</c:v>
                </c:pt>
              </c:numCache>
            </c:numRef>
          </c:val>
          <c:extLst>
            <c:ext xmlns:c16="http://schemas.microsoft.com/office/drawing/2014/chart" uri="{C3380CC4-5D6E-409C-BE32-E72D297353CC}">
              <c16:uniqueId val="{00000001-EB2C-4863-925B-7C2092EC5A2B}"/>
            </c:ext>
          </c:extLst>
        </c:ser>
        <c:ser>
          <c:idx val="1"/>
          <c:order val="2"/>
          <c:tx>
            <c:strRef>
              <c:f>Sheet1!$C$1</c:f>
              <c:strCache>
                <c:ptCount val="1"/>
                <c:pt idx="0">
                  <c:v>Marine Components</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0.17369999999999999</c:v>
                </c:pt>
                <c:pt idx="1">
                  <c:v>0.17299999999999999</c:v>
                </c:pt>
                <c:pt idx="2">
                  <c:v>0.17249999999999999</c:v>
                </c:pt>
                <c:pt idx="3">
                  <c:v>0.17399999999999999</c:v>
                </c:pt>
                <c:pt idx="4">
                  <c:v>0.17180000000000001</c:v>
                </c:pt>
                <c:pt idx="5">
                  <c:v>0.1714</c:v>
                </c:pt>
                <c:pt idx="6">
                  <c:v>0.17610000000000001</c:v>
                </c:pt>
                <c:pt idx="7">
                  <c:v>0.17119999999999999</c:v>
                </c:pt>
                <c:pt idx="8">
                  <c:v>0.17699999999999999</c:v>
                </c:pt>
                <c:pt idx="9">
                  <c:v>0.17660000000000001</c:v>
                </c:pt>
                <c:pt idx="10">
                  <c:v>0.17430000000000001</c:v>
                </c:pt>
                <c:pt idx="11">
                  <c:v>0.17469999999999999</c:v>
                </c:pt>
                <c:pt idx="12">
                  <c:v>0.17380000000000001</c:v>
                </c:pt>
                <c:pt idx="13">
                  <c:v>0.17610000000000001</c:v>
                </c:pt>
                <c:pt idx="14">
                  <c:v>0.1749</c:v>
                </c:pt>
                <c:pt idx="15">
                  <c:v>0.1731</c:v>
                </c:pt>
              </c:numCache>
            </c:numRef>
          </c:val>
          <c:extLst>
            <c:ext xmlns:c16="http://schemas.microsoft.com/office/drawing/2014/chart" uri="{C3380CC4-5D6E-409C-BE32-E72D297353CC}">
              <c16:uniqueId val="{00000002-EB2C-4863-925B-7C2092EC5A2B}"/>
            </c:ext>
          </c:extLst>
        </c:ser>
        <c:ser>
          <c:idx val="0"/>
          <c:order val="3"/>
          <c:tx>
            <c:strRef>
              <c:f>Sheet1!$B$1</c:f>
              <c:strCache>
                <c:ptCount val="1"/>
                <c:pt idx="0">
                  <c:v>Pipes &amp; Tanks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0.5696</c:v>
                </c:pt>
                <c:pt idx="1">
                  <c:v>0.57110000000000005</c:v>
                </c:pt>
                <c:pt idx="2">
                  <c:v>0.56779999999999997</c:v>
                </c:pt>
                <c:pt idx="3">
                  <c:v>0.57110000000000005</c:v>
                </c:pt>
                <c:pt idx="4">
                  <c:v>0.56740000000000002</c:v>
                </c:pt>
                <c:pt idx="5">
                  <c:v>0.56759999999999999</c:v>
                </c:pt>
                <c:pt idx="6">
                  <c:v>0.56789999999999996</c:v>
                </c:pt>
                <c:pt idx="7">
                  <c:v>0.5675</c:v>
                </c:pt>
                <c:pt idx="8">
                  <c:v>0.56730000000000003</c:v>
                </c:pt>
                <c:pt idx="9">
                  <c:v>0.56710000000000005</c:v>
                </c:pt>
                <c:pt idx="10">
                  <c:v>0.56850000000000001</c:v>
                </c:pt>
                <c:pt idx="11">
                  <c:v>0.57240000000000002</c:v>
                </c:pt>
                <c:pt idx="12">
                  <c:v>0.5716</c:v>
                </c:pt>
                <c:pt idx="13">
                  <c:v>0.56859999999999999</c:v>
                </c:pt>
                <c:pt idx="14">
                  <c:v>0.56689999999999996</c:v>
                </c:pt>
                <c:pt idx="15">
                  <c:v>0.57150000000000001</c:v>
                </c:pt>
              </c:numCache>
            </c:numRef>
          </c:val>
          <c:extLst>
            <c:ext xmlns:c16="http://schemas.microsoft.com/office/drawing/2014/chart" uri="{C3380CC4-5D6E-409C-BE32-E72D297353CC}">
              <c16:uniqueId val="{00000003-EB2C-4863-925B-7C2092EC5A2B}"/>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3"/>
          <c:order val="0"/>
          <c:tx>
            <c:strRef>
              <c:f>Sheet1!$E$1</c:f>
              <c:strCache>
                <c:ptCount val="1"/>
                <c:pt idx="0">
                  <c:v>Other chemistry</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0.11</c:v>
                </c:pt>
                <c:pt idx="1">
                  <c:v>0.1027</c:v>
                </c:pt>
                <c:pt idx="2">
                  <c:v>0.1077</c:v>
                </c:pt>
                <c:pt idx="3">
                  <c:v>0.1099</c:v>
                </c:pt>
                <c:pt idx="4">
                  <c:v>0.1074</c:v>
                </c:pt>
                <c:pt idx="5">
                  <c:v>0.1047</c:v>
                </c:pt>
                <c:pt idx="6">
                  <c:v>0.1055</c:v>
                </c:pt>
                <c:pt idx="7">
                  <c:v>0.10489999999999999</c:v>
                </c:pt>
                <c:pt idx="8">
                  <c:v>0.1022</c:v>
                </c:pt>
                <c:pt idx="9">
                  <c:v>0.1008</c:v>
                </c:pt>
                <c:pt idx="10">
                  <c:v>9.9500000000000005E-2</c:v>
                </c:pt>
                <c:pt idx="11">
                  <c:v>9.8100000000000007E-2</c:v>
                </c:pt>
                <c:pt idx="12">
                  <c:v>9.6699999999999994E-2</c:v>
                </c:pt>
                <c:pt idx="13">
                  <c:v>9.5299999999999996E-2</c:v>
                </c:pt>
                <c:pt idx="14">
                  <c:v>9.4E-2</c:v>
                </c:pt>
                <c:pt idx="15">
                  <c:v>9.2700000000000005E-2</c:v>
                </c:pt>
              </c:numCache>
            </c:numRef>
          </c:val>
          <c:extLst>
            <c:ext xmlns:c16="http://schemas.microsoft.com/office/drawing/2014/chart" uri="{C3380CC4-5D6E-409C-BE32-E72D297353CC}">
              <c16:uniqueId val="{00000000-3FC0-40AF-B266-AF69DB234023}"/>
            </c:ext>
          </c:extLst>
        </c:ser>
        <c:ser>
          <c:idx val="2"/>
          <c:order val="1"/>
          <c:tx>
            <c:strRef>
              <c:f>Sheet1!$D$1</c:f>
              <c:strCache>
                <c:ptCount val="1"/>
                <c:pt idx="0">
                  <c:v>Brominated vinyl ester resin</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9.0200000000000002E-2</c:v>
                </c:pt>
                <c:pt idx="1">
                  <c:v>9.11E-2</c:v>
                </c:pt>
                <c:pt idx="2">
                  <c:v>9.1499999999999998E-2</c:v>
                </c:pt>
                <c:pt idx="3">
                  <c:v>8.9200000000000002E-2</c:v>
                </c:pt>
                <c:pt idx="4">
                  <c:v>8.9599999999999999E-2</c:v>
                </c:pt>
                <c:pt idx="5">
                  <c:v>0.09</c:v>
                </c:pt>
                <c:pt idx="6">
                  <c:v>8.9200000000000002E-2</c:v>
                </c:pt>
                <c:pt idx="7">
                  <c:v>8.8999999999999996E-2</c:v>
                </c:pt>
                <c:pt idx="8">
                  <c:v>8.8700000000000001E-2</c:v>
                </c:pt>
                <c:pt idx="9">
                  <c:v>8.8400000000000006E-2</c:v>
                </c:pt>
                <c:pt idx="10">
                  <c:v>8.7999999999999995E-2</c:v>
                </c:pt>
                <c:pt idx="11">
                  <c:v>8.77E-2</c:v>
                </c:pt>
                <c:pt idx="12">
                  <c:v>8.7499999999999994E-2</c:v>
                </c:pt>
                <c:pt idx="13">
                  <c:v>8.7300000000000003E-2</c:v>
                </c:pt>
                <c:pt idx="14">
                  <c:v>8.6900000000000005E-2</c:v>
                </c:pt>
                <c:pt idx="15">
                  <c:v>8.6499999999999994E-2</c:v>
                </c:pt>
              </c:numCache>
            </c:numRef>
          </c:val>
          <c:extLst>
            <c:ext xmlns:c16="http://schemas.microsoft.com/office/drawing/2014/chart" uri="{C3380CC4-5D6E-409C-BE32-E72D297353CC}">
              <c16:uniqueId val="{00000001-3FC0-40AF-B266-AF69DB234023}"/>
            </c:ext>
          </c:extLst>
        </c:ser>
        <c:ser>
          <c:idx val="1"/>
          <c:order val="2"/>
          <c:tx>
            <c:strRef>
              <c:f>Sheet1!$C$1</c:f>
              <c:strCache>
                <c:ptCount val="1"/>
                <c:pt idx="0">
                  <c:v>Novolac vinyl ester resin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0.28050000000000003</c:v>
                </c:pt>
                <c:pt idx="1">
                  <c:v>0.28620000000000001</c:v>
                </c:pt>
                <c:pt idx="2">
                  <c:v>0.28239999999999998</c:v>
                </c:pt>
                <c:pt idx="3">
                  <c:v>0.28210000000000002</c:v>
                </c:pt>
                <c:pt idx="4">
                  <c:v>0.28310000000000002</c:v>
                </c:pt>
                <c:pt idx="5">
                  <c:v>0.28420000000000001</c:v>
                </c:pt>
                <c:pt idx="6">
                  <c:v>0.2833</c:v>
                </c:pt>
                <c:pt idx="7">
                  <c:v>0.28320000000000001</c:v>
                </c:pt>
                <c:pt idx="8">
                  <c:v>0.28539999999999999</c:v>
                </c:pt>
                <c:pt idx="9">
                  <c:v>0.28610000000000002</c:v>
                </c:pt>
                <c:pt idx="10">
                  <c:v>0.2868</c:v>
                </c:pt>
                <c:pt idx="11">
                  <c:v>0.28760000000000002</c:v>
                </c:pt>
                <c:pt idx="12">
                  <c:v>0.2883</c:v>
                </c:pt>
                <c:pt idx="13">
                  <c:v>0.28910000000000002</c:v>
                </c:pt>
                <c:pt idx="14">
                  <c:v>0.2898</c:v>
                </c:pt>
                <c:pt idx="15">
                  <c:v>0.29049999999999998</c:v>
                </c:pt>
              </c:numCache>
            </c:numRef>
          </c:val>
          <c:extLst>
            <c:ext xmlns:c16="http://schemas.microsoft.com/office/drawing/2014/chart" uri="{C3380CC4-5D6E-409C-BE32-E72D297353CC}">
              <c16:uniqueId val="{00000002-3FC0-40AF-B266-AF69DB234023}"/>
            </c:ext>
          </c:extLst>
        </c:ser>
        <c:ser>
          <c:idx val="0"/>
          <c:order val="3"/>
          <c:tx>
            <c:strRef>
              <c:f>Sheet1!$B$1</c:f>
              <c:strCache>
                <c:ptCount val="1"/>
                <c:pt idx="0">
                  <c:v>Bisphenol-A,F,S vinyl ester resin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0.51939999999999997</c:v>
                </c:pt>
                <c:pt idx="1">
                  <c:v>0.52010000000000001</c:v>
                </c:pt>
                <c:pt idx="2">
                  <c:v>0.51849999999999996</c:v>
                </c:pt>
                <c:pt idx="3">
                  <c:v>0.51870000000000005</c:v>
                </c:pt>
                <c:pt idx="4">
                  <c:v>0.52010000000000001</c:v>
                </c:pt>
                <c:pt idx="5">
                  <c:v>0.52110000000000001</c:v>
                </c:pt>
                <c:pt idx="6">
                  <c:v>0.52180000000000004</c:v>
                </c:pt>
                <c:pt idx="7">
                  <c:v>0.52290000000000003</c:v>
                </c:pt>
                <c:pt idx="8">
                  <c:v>0.52370000000000005</c:v>
                </c:pt>
                <c:pt idx="9">
                  <c:v>0.52470000000000006</c:v>
                </c:pt>
                <c:pt idx="10">
                  <c:v>0.52549999999999997</c:v>
                </c:pt>
                <c:pt idx="11">
                  <c:v>0.52649999999999997</c:v>
                </c:pt>
                <c:pt idx="12">
                  <c:v>0.52729999999999999</c:v>
                </c:pt>
                <c:pt idx="13">
                  <c:v>0.52849999999999997</c:v>
                </c:pt>
                <c:pt idx="14">
                  <c:v>0.52929999999999999</c:v>
                </c:pt>
                <c:pt idx="15">
                  <c:v>0.5302</c:v>
                </c:pt>
              </c:numCache>
            </c:numRef>
          </c:val>
          <c:extLst>
            <c:ext xmlns:c16="http://schemas.microsoft.com/office/drawing/2014/chart" uri="{C3380CC4-5D6E-409C-BE32-E72D297353CC}">
              <c16:uniqueId val="{00000003-3FC0-40AF-B266-AF69DB23402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05875680667863"/>
          <c:y val="0"/>
          <c:w val="0.76583541619183637"/>
          <c:h val="0.61104840207679889"/>
        </c:manualLayout>
      </c:layout>
      <c:barChart>
        <c:barDir val="col"/>
        <c:grouping val="stacked"/>
        <c:varyColors val="0"/>
        <c:ser>
          <c:idx val="1"/>
          <c:order val="0"/>
          <c:tx>
            <c:strRef>
              <c:f>Sheet1!$C$1</c:f>
              <c:strCache>
                <c:ptCount val="1"/>
                <c:pt idx="0">
                  <c:v>Indirect </c:v>
                </c:pt>
              </c:strCache>
            </c:strRef>
          </c:tx>
          <c:spPr>
            <a:solidFill>
              <a:schemeClr val="accent2"/>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0.19900000000000001</c:v>
                </c:pt>
                <c:pt idx="1">
                  <c:v>0.1983</c:v>
                </c:pt>
                <c:pt idx="2">
                  <c:v>0.1983</c:v>
                </c:pt>
                <c:pt idx="3">
                  <c:v>0.19939999999999999</c:v>
                </c:pt>
                <c:pt idx="4">
                  <c:v>0.20030000000000001</c:v>
                </c:pt>
                <c:pt idx="5">
                  <c:v>0.19639999999999999</c:v>
                </c:pt>
              </c:numCache>
            </c:numRef>
          </c:val>
          <c:extLst>
            <c:ext xmlns:c16="http://schemas.microsoft.com/office/drawing/2014/chart" uri="{C3380CC4-5D6E-409C-BE32-E72D297353CC}">
              <c16:uniqueId val="{00000002-F59E-416B-812B-6E974CB81742}"/>
            </c:ext>
          </c:extLst>
        </c:ser>
        <c:ser>
          <c:idx val="0"/>
          <c:order val="1"/>
          <c:tx>
            <c:strRef>
              <c:f>Sheet1!$B$1</c:f>
              <c:strCache>
                <c:ptCount val="1"/>
                <c:pt idx="0">
                  <c:v>Direct </c:v>
                </c:pt>
              </c:strCache>
            </c:strRef>
          </c:tx>
          <c:spPr>
            <a:solidFill>
              <a:schemeClr val="accent1"/>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0.80100000000000005</c:v>
                </c:pt>
                <c:pt idx="1">
                  <c:v>0.80169999999999997</c:v>
                </c:pt>
                <c:pt idx="2">
                  <c:v>0.80169999999999997</c:v>
                </c:pt>
                <c:pt idx="3">
                  <c:v>0.80059999999999998</c:v>
                </c:pt>
                <c:pt idx="4">
                  <c:v>0.79969999999999997</c:v>
                </c:pt>
                <c:pt idx="5">
                  <c:v>0.80359999999999998</c:v>
                </c:pt>
              </c:numCache>
            </c:numRef>
          </c:val>
          <c:extLst>
            <c:ext xmlns:c16="http://schemas.microsoft.com/office/drawing/2014/chart" uri="{C3380CC4-5D6E-409C-BE32-E72D297353CC}">
              <c16:uniqueId val="{00000003-F59E-416B-812B-6E974CB81742}"/>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2.0894002832979212E-2"/>
          <c:y val="0"/>
          <c:w val="0.9684578028082933"/>
          <c:h val="0.79508919598697902"/>
        </c:manualLayout>
      </c:layout>
      <c:lineChart>
        <c:grouping val="stacked"/>
        <c:varyColors val="0"/>
        <c:ser>
          <c:idx val="0"/>
          <c:order val="0"/>
          <c:tx>
            <c:strRef>
              <c:f>Sheet1!$B$1</c:f>
              <c:strCache>
                <c:ptCount val="1"/>
                <c:pt idx="0">
                  <c:v>Column1</c:v>
                </c:pt>
              </c:strCache>
            </c:strRef>
          </c:tx>
          <c:spPr>
            <a:ln w="15875" cap="rnd">
              <a:solidFill>
                <a:schemeClr val="dk1">
                  <a:tint val="88500"/>
                </a:schemeClr>
              </a:solidFill>
              <a:round/>
            </a:ln>
            <a:effectLst>
              <a:innerShdw blurRad="114300">
                <a:prstClr val="black"/>
              </a:innerShdw>
            </a:effectLst>
          </c:spPr>
          <c:marker>
            <c:symbol val="circle"/>
            <c:size val="4"/>
            <c:spPr>
              <a:gradFill rotWithShape="1">
                <a:gsLst>
                  <a:gs pos="0">
                    <a:schemeClr val="dk1">
                      <a:tint val="88500"/>
                      <a:lumMod val="110000"/>
                      <a:satMod val="105000"/>
                      <a:tint val="67000"/>
                    </a:schemeClr>
                  </a:gs>
                  <a:gs pos="50000">
                    <a:schemeClr val="dk1">
                      <a:tint val="88500"/>
                      <a:lumMod val="105000"/>
                      <a:satMod val="103000"/>
                      <a:tint val="73000"/>
                    </a:schemeClr>
                  </a:gs>
                  <a:gs pos="100000">
                    <a:schemeClr val="dk1">
                      <a:tint val="88500"/>
                      <a:lumMod val="105000"/>
                      <a:satMod val="109000"/>
                      <a:tint val="81000"/>
                    </a:schemeClr>
                  </a:gs>
                </a:gsLst>
                <a:lin ang="5400000" scaled="0"/>
              </a:gradFill>
              <a:ln w="9525" cap="flat" cmpd="sng" algn="ctr">
                <a:solidFill>
                  <a:schemeClr val="dk1">
                    <a:tint val="88500"/>
                    <a:shade val="95000"/>
                  </a:schemeClr>
                </a:solidFill>
                <a:round/>
              </a:ln>
              <a:effectLst/>
            </c:spPr>
          </c:marker>
          <c:dLbls>
            <c:dLbl>
              <c:idx val="0"/>
              <c:layout>
                <c:manualLayout>
                  <c:x val="-4.0274976900268294E-2"/>
                  <c:y val="-7.15671707675344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90E-4130-9B89-6DD04A6C3587}"/>
                </c:ext>
              </c:extLst>
            </c:dLbl>
            <c:dLbl>
              <c:idx val="1"/>
              <c:layout>
                <c:manualLayout>
                  <c:x val="-2.5344347982143259E-2"/>
                  <c:y val="-0.101386825254007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0E-4130-9B89-6DD04A6C3587}"/>
                </c:ext>
              </c:extLst>
            </c:dLbl>
            <c:dLbl>
              <c:idx val="2"/>
              <c:layout>
                <c:manualLayout>
                  <c:x val="-8.0743400539978888E-2"/>
                  <c:y val="-9.5422894356712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90E-4130-9B89-6DD04A6C3587}"/>
                </c:ext>
              </c:extLst>
            </c:dLbl>
            <c:dLbl>
              <c:idx val="3"/>
              <c:layout>
                <c:manualLayout>
                  <c:x val="-4.7597699973044305E-2"/>
                  <c:y val="-8.94589634594180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0E-4130-9B89-6DD04A6C3587}"/>
                </c:ext>
              </c:extLst>
            </c:dLbl>
            <c:dLbl>
              <c:idx val="4"/>
              <c:layout>
                <c:manualLayout>
                  <c:x val="-3.3831908831908959E-2"/>
                  <c:y val="-8.34950325621234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0E-4130-9B89-6DD04A6C3587}"/>
                </c:ext>
              </c:extLst>
            </c:dLbl>
            <c:dLbl>
              <c:idx val="5"/>
              <c:layout>
                <c:manualLayout>
                  <c:x val="-7.1939741583384953E-2"/>
                  <c:y val="-0.1060837351498432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0E-4130-9B89-6DD04A6C3587}"/>
                </c:ext>
              </c:extLst>
            </c:dLbl>
            <c:dLbl>
              <c:idx val="6"/>
              <c:layout>
                <c:manualLayout>
                  <c:x val="-4.2509847299273047E-2"/>
                  <c:y val="-7.07224900998955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0E-4130-9B89-6DD04A6C3587}"/>
                </c:ext>
              </c:extLst>
            </c:dLbl>
            <c:spPr>
              <a:noFill/>
              <a:ln>
                <a:noFill/>
              </a:ln>
              <a:effectLst/>
            </c:spPr>
            <c:txPr>
              <a:bodyPr rot="0" spcFirstLastPara="1" vertOverflow="ellipsis" vert="horz" wrap="square" anchor="ctr" anchorCtr="1"/>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0.00</c:formatCode>
                <c:ptCount val="7"/>
                <c:pt idx="0">
                  <c:v>26.98</c:v>
                </c:pt>
                <c:pt idx="1">
                  <c:v>27.68</c:v>
                </c:pt>
                <c:pt idx="2">
                  <c:v>29.02</c:v>
                </c:pt>
                <c:pt idx="3">
                  <c:v>28.9</c:v>
                </c:pt>
                <c:pt idx="4">
                  <c:v>29.14</c:v>
                </c:pt>
                <c:pt idx="5">
                  <c:v>29.2</c:v>
                </c:pt>
                <c:pt idx="6">
                  <c:v>30</c:v>
                </c:pt>
              </c:numCache>
            </c:numRef>
          </c:val>
          <c:smooth val="0"/>
          <c:extLst>
            <c:ext xmlns:c16="http://schemas.microsoft.com/office/drawing/2014/chart" uri="{C3380CC4-5D6E-409C-BE32-E72D297353CC}">
              <c16:uniqueId val="{00000007-E90E-4130-9B89-6DD04A6C3587}"/>
            </c:ext>
          </c:extLst>
        </c:ser>
        <c:dLbls>
          <c:showLegendKey val="0"/>
          <c:showVal val="1"/>
          <c:showCatName val="0"/>
          <c:showSerName val="0"/>
          <c:showPercent val="0"/>
          <c:showBubbleSize val="0"/>
        </c:dLbls>
        <c:marker val="1"/>
        <c:smooth val="0"/>
        <c:axId val="427572040"/>
        <c:axId val="427574992"/>
      </c:lineChart>
      <c:catAx>
        <c:axId val="427572040"/>
        <c:scaling>
          <c:orientation val="minMax"/>
        </c:scaling>
        <c:delete val="0"/>
        <c:axPos val="b"/>
        <c:numFmt formatCode="General" sourceLinked="0"/>
        <c:majorTickMark val="none"/>
        <c:minorTickMark val="none"/>
        <c:tickLblPos val="nextTo"/>
        <c:spPr>
          <a:noFill/>
          <a:ln>
            <a:noFill/>
          </a:ln>
          <a:effectLst/>
        </c:spPr>
        <c:txPr>
          <a:bodyPr rot="0" spcFirstLastPara="1" vertOverflow="ellipsis" wrap="square" anchor="t" anchorCtr="0"/>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27574992"/>
        <c:crosses val="autoZero"/>
        <c:auto val="1"/>
        <c:lblAlgn val="ctr"/>
        <c:lblOffset val="100"/>
        <c:noMultiLvlLbl val="0"/>
      </c:catAx>
      <c:valAx>
        <c:axId val="427574992"/>
        <c:scaling>
          <c:orientation val="minMax"/>
        </c:scaling>
        <c:delete val="1"/>
        <c:axPos val="l"/>
        <c:numFmt formatCode="0.00" sourceLinked="1"/>
        <c:majorTickMark val="none"/>
        <c:minorTickMark val="none"/>
        <c:tickLblPos val="nextTo"/>
        <c:crossAx val="427572040"/>
        <c:crossesAt val="1"/>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19B-4892-A24D-3FE4C1AB634E}"/>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819B-4892-A24D-3FE4C1AB634E}"/>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819B-4892-A24D-3FE4C1AB634E}"/>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819B-4892-A24D-3FE4C1AB634E}"/>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819B-4892-A24D-3FE4C1AB634E}"/>
              </c:ext>
            </c:extLst>
          </c:dPt>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19B-4892-A24D-3FE4C1AB634E}"/>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19B-4892-A24D-3FE4C1AB634E}"/>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691.84</c:v>
                </c:pt>
                <c:pt idx="1">
                  <c:v>721.83</c:v>
                </c:pt>
                <c:pt idx="2">
                  <c:v>749.59</c:v>
                </c:pt>
                <c:pt idx="3">
                  <c:v>783.06</c:v>
                </c:pt>
                <c:pt idx="4">
                  <c:v>811.69</c:v>
                </c:pt>
                <c:pt idx="5">
                  <c:v>753.98</c:v>
                </c:pt>
                <c:pt idx="6">
                  <c:v>769.23</c:v>
                </c:pt>
                <c:pt idx="7">
                  <c:v>792.91</c:v>
                </c:pt>
                <c:pt idx="8">
                  <c:v>823.95</c:v>
                </c:pt>
                <c:pt idx="9">
                  <c:v>863.62</c:v>
                </c:pt>
                <c:pt idx="10">
                  <c:v>908.83</c:v>
                </c:pt>
                <c:pt idx="11">
                  <c:v>962</c:v>
                </c:pt>
                <c:pt idx="12">
                  <c:v>1020.44</c:v>
                </c:pt>
                <c:pt idx="13">
                  <c:v>1081.1400000000001</c:v>
                </c:pt>
                <c:pt idx="14">
                  <c:v>1148.9000000000001</c:v>
                </c:pt>
                <c:pt idx="15">
                  <c:v>1224.47</c:v>
                </c:pt>
              </c:numCache>
            </c:numRef>
          </c:val>
          <c:extLst>
            <c:ext xmlns:c16="http://schemas.microsoft.com/office/drawing/2014/chart" uri="{C3380CC4-5D6E-409C-BE32-E72D297353CC}">
              <c16:uniqueId val="{0000000C-819B-4892-A24D-3FE4C1AB634E}"/>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20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783746606021545E-2"/>
          <c:y val="0.15240744808572385"/>
          <c:w val="0.92443250678795696"/>
          <c:h val="0.657369690588357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0</c:formatCode>
                <c:ptCount val="5"/>
                <c:pt idx="0">
                  <c:v>467985.64999999991</c:v>
                </c:pt>
                <c:pt idx="1">
                  <c:v>542111.46</c:v>
                </c:pt>
                <c:pt idx="2">
                  <c:v>540962.19999999995</c:v>
                </c:pt>
                <c:pt idx="3">
                  <c:v>551329.28000000003</c:v>
                </c:pt>
                <c:pt idx="4">
                  <c:v>570596.26000000013</c:v>
                </c:pt>
              </c:numCache>
            </c:numRef>
          </c:val>
          <c:extLst>
            <c:ext xmlns:c16="http://schemas.microsoft.com/office/drawing/2014/chart" uri="{C3380CC4-5D6E-409C-BE32-E72D297353CC}">
              <c16:uniqueId val="{00000000-C48C-4CC0-8807-754CFBA0307D}"/>
            </c:ext>
          </c:extLst>
        </c:ser>
        <c:dLbls>
          <c:dLblPos val="outEnd"/>
          <c:showLegendKey val="0"/>
          <c:showVal val="1"/>
          <c:showCatName val="0"/>
          <c:showSerName val="0"/>
          <c:showPercent val="0"/>
          <c:showBubbleSize val="0"/>
        </c:dLbls>
        <c:gapWidth val="219"/>
        <c:overlap val="-27"/>
        <c:axId val="591745600"/>
        <c:axId val="591746584"/>
      </c:barChart>
      <c:catAx>
        <c:axId val="591745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1746584"/>
        <c:crosses val="autoZero"/>
        <c:auto val="1"/>
        <c:lblAlgn val="ctr"/>
        <c:lblOffset val="100"/>
        <c:noMultiLvlLbl val="0"/>
      </c:catAx>
      <c:valAx>
        <c:axId val="591746584"/>
        <c:scaling>
          <c:orientation val="minMax"/>
        </c:scaling>
        <c:delete val="1"/>
        <c:axPos val="l"/>
        <c:numFmt formatCode="0" sourceLinked="1"/>
        <c:majorTickMark val="none"/>
        <c:minorTickMark val="none"/>
        <c:tickLblPos val="nextTo"/>
        <c:crossAx val="5917456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94875383047395E-2"/>
          <c:y val="0.16796002821514097"/>
          <c:w val="0.97600512461695255"/>
          <c:h val="0.53671379171257028"/>
        </c:manualLayout>
      </c:layout>
      <c:lineChart>
        <c:grouping val="standard"/>
        <c:varyColors val="0"/>
        <c:ser>
          <c:idx val="0"/>
          <c:order val="0"/>
          <c:tx>
            <c:strRef>
              <c:f>Sheet1!$B$1</c:f>
              <c:strCache>
                <c:ptCount val="1"/>
                <c:pt idx="0">
                  <c:v>Epoxy Resin</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2"/>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1E6-4F7A-924C-B0021D7B04EA}"/>
                </c:ext>
              </c:extLst>
            </c:dLbl>
            <c:dLbl>
              <c:idx val="4"/>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CE7-4C03-A9BE-DDE5ABCBEB08}"/>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2021E</c:v>
                </c:pt>
              </c:strCache>
            </c:strRef>
          </c:cat>
          <c:val>
            <c:numRef>
              <c:f>Sheet1!$B$2:$B$6</c:f>
              <c:numCache>
                <c:formatCode>0</c:formatCode>
                <c:ptCount val="5"/>
                <c:pt idx="0">
                  <c:v>3498</c:v>
                </c:pt>
                <c:pt idx="1">
                  <c:v>3868</c:v>
                </c:pt>
                <c:pt idx="2">
                  <c:v>4526</c:v>
                </c:pt>
                <c:pt idx="3">
                  <c:v>4638</c:v>
                </c:pt>
                <c:pt idx="4">
                  <c:v>5008</c:v>
                </c:pt>
              </c:numCache>
            </c:numRef>
          </c:val>
          <c:smooth val="0"/>
          <c:extLst>
            <c:ext xmlns:c16="http://schemas.microsoft.com/office/drawing/2014/chart" uri="{C3380CC4-5D6E-409C-BE32-E72D297353CC}">
              <c16:uniqueId val="{00000004-BCE7-4C03-A9BE-DDE5ABCBEB08}"/>
            </c:ext>
          </c:extLst>
        </c:ser>
        <c:ser>
          <c:idx val="1"/>
          <c:order val="1"/>
          <c:tx>
            <c:strRef>
              <c:f>Sheet1!$C$1</c:f>
              <c:strCache>
                <c:ptCount val="1"/>
                <c:pt idx="0">
                  <c:v>Styrene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E6-4F7A-924C-B0021D7B04E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2021E</c:v>
                </c:pt>
              </c:strCache>
            </c:strRef>
          </c:cat>
          <c:val>
            <c:numRef>
              <c:f>Sheet1!$C$2:$C$6</c:f>
              <c:numCache>
                <c:formatCode>General</c:formatCode>
                <c:ptCount val="5"/>
                <c:pt idx="0">
                  <c:v>1270</c:v>
                </c:pt>
                <c:pt idx="1">
                  <c:v>1245</c:v>
                </c:pt>
                <c:pt idx="2">
                  <c:v>1155</c:v>
                </c:pt>
                <c:pt idx="3">
                  <c:v>815</c:v>
                </c:pt>
                <c:pt idx="4">
                  <c:v>1330</c:v>
                </c:pt>
              </c:numCache>
            </c:numRef>
          </c:val>
          <c:smooth val="0"/>
          <c:extLst>
            <c:ext xmlns:c16="http://schemas.microsoft.com/office/drawing/2014/chart" uri="{C3380CC4-5D6E-409C-BE32-E72D297353CC}">
              <c16:uniqueId val="{00000008-BCE7-4C03-A9BE-DDE5ABCBEB0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5500"/>
          <c:min val="50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78740157480326E-2"/>
          <c:y val="0.10539427640919631"/>
          <c:w val="0.93690280511811019"/>
          <c:h val="0.62140108852829412"/>
        </c:manualLayout>
      </c:layout>
      <c:lineChart>
        <c:grouping val="stacked"/>
        <c:varyColors val="0"/>
        <c:ser>
          <c:idx val="0"/>
          <c:order val="0"/>
          <c:tx>
            <c:strRef>
              <c:f>Sheet1!$B$1</c:f>
              <c:strCache>
                <c:ptCount val="1"/>
                <c:pt idx="0">
                  <c:v>Vinyl Ester Resin-Novalac Based Ex Bhiwandi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Sheet1!$A$2:$A$45</c:f>
              <c:numCache>
                <c:formatCode>mmm\-yy</c:formatCode>
                <c:ptCount val="44"/>
                <c:pt idx="0">
                  <c:v>43101</c:v>
                </c:pt>
                <c:pt idx="1">
                  <c:v>43132</c:v>
                </c:pt>
                <c:pt idx="2">
                  <c:v>43160</c:v>
                </c:pt>
                <c:pt idx="3">
                  <c:v>43191</c:v>
                </c:pt>
                <c:pt idx="4">
                  <c:v>43221</c:v>
                </c:pt>
                <c:pt idx="5">
                  <c:v>43252</c:v>
                </c:pt>
                <c:pt idx="6">
                  <c:v>43282</c:v>
                </c:pt>
                <c:pt idx="7">
                  <c:v>43313</c:v>
                </c:pt>
                <c:pt idx="8">
                  <c:v>43344</c:v>
                </c:pt>
                <c:pt idx="9">
                  <c:v>43374</c:v>
                </c:pt>
                <c:pt idx="10">
                  <c:v>43405</c:v>
                </c:pt>
                <c:pt idx="11">
                  <c:v>43435</c:v>
                </c:pt>
                <c:pt idx="12">
                  <c:v>43466</c:v>
                </c:pt>
                <c:pt idx="13">
                  <c:v>43497</c:v>
                </c:pt>
                <c:pt idx="14">
                  <c:v>43525</c:v>
                </c:pt>
                <c:pt idx="15">
                  <c:v>43556</c:v>
                </c:pt>
                <c:pt idx="16">
                  <c:v>43586</c:v>
                </c:pt>
                <c:pt idx="17">
                  <c:v>43617</c:v>
                </c:pt>
                <c:pt idx="18">
                  <c:v>43647</c:v>
                </c:pt>
                <c:pt idx="19">
                  <c:v>43678</c:v>
                </c:pt>
                <c:pt idx="20">
                  <c:v>43709</c:v>
                </c:pt>
                <c:pt idx="21">
                  <c:v>43739</c:v>
                </c:pt>
                <c:pt idx="22">
                  <c:v>43770</c:v>
                </c:pt>
                <c:pt idx="23">
                  <c:v>43800</c:v>
                </c:pt>
                <c:pt idx="24">
                  <c:v>43831</c:v>
                </c:pt>
                <c:pt idx="25">
                  <c:v>43862</c:v>
                </c:pt>
                <c:pt idx="26">
                  <c:v>43891</c:v>
                </c:pt>
                <c:pt idx="27">
                  <c:v>43922</c:v>
                </c:pt>
                <c:pt idx="28">
                  <c:v>43952</c:v>
                </c:pt>
                <c:pt idx="29">
                  <c:v>43983</c:v>
                </c:pt>
                <c:pt idx="30">
                  <c:v>44013</c:v>
                </c:pt>
                <c:pt idx="31">
                  <c:v>44044</c:v>
                </c:pt>
                <c:pt idx="32">
                  <c:v>44075</c:v>
                </c:pt>
                <c:pt idx="33">
                  <c:v>44105</c:v>
                </c:pt>
                <c:pt idx="34">
                  <c:v>44136</c:v>
                </c:pt>
                <c:pt idx="35">
                  <c:v>44166</c:v>
                </c:pt>
                <c:pt idx="36">
                  <c:v>44197</c:v>
                </c:pt>
                <c:pt idx="37">
                  <c:v>44228</c:v>
                </c:pt>
                <c:pt idx="38">
                  <c:v>44256</c:v>
                </c:pt>
                <c:pt idx="39">
                  <c:v>44287</c:v>
                </c:pt>
                <c:pt idx="40">
                  <c:v>44317</c:v>
                </c:pt>
                <c:pt idx="41">
                  <c:v>44348</c:v>
                </c:pt>
                <c:pt idx="42">
                  <c:v>44378</c:v>
                </c:pt>
                <c:pt idx="43">
                  <c:v>44409</c:v>
                </c:pt>
              </c:numCache>
            </c:numRef>
          </c:cat>
          <c:val>
            <c:numRef>
              <c:f>Sheet1!$B$2:$B$45</c:f>
              <c:numCache>
                <c:formatCode>General</c:formatCode>
                <c:ptCount val="44"/>
                <c:pt idx="0">
                  <c:v>2919</c:v>
                </c:pt>
                <c:pt idx="1">
                  <c:v>2799</c:v>
                </c:pt>
                <c:pt idx="2">
                  <c:v>2881</c:v>
                </c:pt>
                <c:pt idx="3">
                  <c:v>3172</c:v>
                </c:pt>
                <c:pt idx="4">
                  <c:v>3269</c:v>
                </c:pt>
                <c:pt idx="5">
                  <c:v>3216</c:v>
                </c:pt>
                <c:pt idx="6">
                  <c:v>3193</c:v>
                </c:pt>
                <c:pt idx="7">
                  <c:v>3098</c:v>
                </c:pt>
                <c:pt idx="8">
                  <c:v>3135</c:v>
                </c:pt>
                <c:pt idx="9">
                  <c:v>3179</c:v>
                </c:pt>
                <c:pt idx="10">
                  <c:v>2935</c:v>
                </c:pt>
                <c:pt idx="11">
                  <c:v>2669</c:v>
                </c:pt>
                <c:pt idx="12">
                  <c:v>2724</c:v>
                </c:pt>
                <c:pt idx="13">
                  <c:v>2756</c:v>
                </c:pt>
                <c:pt idx="14">
                  <c:v>2903</c:v>
                </c:pt>
                <c:pt idx="15">
                  <c:v>3059</c:v>
                </c:pt>
                <c:pt idx="16">
                  <c:v>3032</c:v>
                </c:pt>
                <c:pt idx="17">
                  <c:v>2981</c:v>
                </c:pt>
                <c:pt idx="18">
                  <c:v>3051</c:v>
                </c:pt>
                <c:pt idx="19">
                  <c:v>2885</c:v>
                </c:pt>
                <c:pt idx="20">
                  <c:v>2827</c:v>
                </c:pt>
                <c:pt idx="21">
                  <c:v>2756</c:v>
                </c:pt>
                <c:pt idx="22">
                  <c:v>2651</c:v>
                </c:pt>
                <c:pt idx="23">
                  <c:v>2602</c:v>
                </c:pt>
                <c:pt idx="24">
                  <c:v>2604</c:v>
                </c:pt>
                <c:pt idx="25">
                  <c:v>2640</c:v>
                </c:pt>
                <c:pt idx="26">
                  <c:v>2518</c:v>
                </c:pt>
                <c:pt idx="27">
                  <c:v>2446</c:v>
                </c:pt>
                <c:pt idx="28">
                  <c:v>2465</c:v>
                </c:pt>
                <c:pt idx="29">
                  <c:v>2465</c:v>
                </c:pt>
                <c:pt idx="30">
                  <c:v>2493</c:v>
                </c:pt>
                <c:pt idx="31">
                  <c:v>2511</c:v>
                </c:pt>
                <c:pt idx="32">
                  <c:v>2553</c:v>
                </c:pt>
                <c:pt idx="33">
                  <c:v>2624</c:v>
                </c:pt>
                <c:pt idx="34">
                  <c:v>2670</c:v>
                </c:pt>
                <c:pt idx="35">
                  <c:v>2980</c:v>
                </c:pt>
                <c:pt idx="36">
                  <c:v>3293</c:v>
                </c:pt>
                <c:pt idx="37">
                  <c:v>3371</c:v>
                </c:pt>
                <c:pt idx="38">
                  <c:v>3434</c:v>
                </c:pt>
                <c:pt idx="39">
                  <c:v>3475</c:v>
                </c:pt>
                <c:pt idx="40">
                  <c:v>3559</c:v>
                </c:pt>
                <c:pt idx="41">
                  <c:v>4630</c:v>
                </c:pt>
                <c:pt idx="42">
                  <c:v>4525</c:v>
                </c:pt>
                <c:pt idx="43">
                  <c:v>4530</c:v>
                </c:pt>
              </c:numCache>
            </c:numRef>
          </c:val>
          <c:smooth val="0"/>
          <c:extLst>
            <c:ext xmlns:c16="http://schemas.microsoft.com/office/drawing/2014/chart" uri="{C3380CC4-5D6E-409C-BE32-E72D297353CC}">
              <c16:uniqueId val="{00000000-0D0A-4050-9CC3-BEE247A34653}"/>
            </c:ext>
          </c:extLst>
        </c:ser>
        <c:dLbls>
          <c:dLblPos val="t"/>
          <c:showLegendKey val="0"/>
          <c:showVal val="1"/>
          <c:showCatName val="0"/>
          <c:showSerName val="0"/>
          <c:showPercent val="0"/>
          <c:showBubbleSize val="0"/>
        </c:dLbls>
        <c:marker val="1"/>
        <c:smooth val="0"/>
        <c:axId val="567335776"/>
        <c:axId val="339206304"/>
      </c:lineChart>
      <c:dateAx>
        <c:axId val="567335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Offset val="100"/>
        <c:baseTimeUnit val="months"/>
      </c:date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6793695378569901E-2"/>
          <c:w val="0.96562499999999996"/>
          <c:h val="0.74196900132612842"/>
        </c:manualLayout>
      </c:layout>
      <c:lineChart>
        <c:grouping val="stacked"/>
        <c:varyColors val="0"/>
        <c:ser>
          <c:idx val="0"/>
          <c:order val="0"/>
          <c:tx>
            <c:strRef>
              <c:f>Sheet1!$B$1</c:f>
              <c:strCache>
                <c:ptCount val="1"/>
                <c:pt idx="0">
                  <c:v>Vinyl Ester Resin-Novalac</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2010</c:v>
                </c:pt>
                <c:pt idx="1">
                  <c:v>2011</c:v>
                </c:pt>
                <c:pt idx="2">
                  <c:v>2012</c:v>
                </c:pt>
                <c:pt idx="3" formatCode="0">
                  <c:v>2013</c:v>
                </c:pt>
                <c:pt idx="4" formatCode="0">
                  <c:v>2014</c:v>
                </c:pt>
                <c:pt idx="5" formatCode="0">
                  <c:v>2015</c:v>
                </c:pt>
                <c:pt idx="6" formatCode="0">
                  <c:v>2016</c:v>
                </c:pt>
                <c:pt idx="7" formatCode="0">
                  <c:v>2017</c:v>
                </c:pt>
                <c:pt idx="8" formatCode="0">
                  <c:v>2018</c:v>
                </c:pt>
                <c:pt idx="9" formatCode="0">
                  <c:v>2019</c:v>
                </c:pt>
                <c:pt idx="10" formatCode="0">
                  <c:v>2020</c:v>
                </c:pt>
                <c:pt idx="11" formatCode="0">
                  <c:v>2021</c:v>
                </c:pt>
              </c:numCache>
            </c:numRef>
          </c:cat>
          <c:val>
            <c:numRef>
              <c:f>Sheet1!$B$2:$B$13</c:f>
              <c:numCache>
                <c:formatCode>General</c:formatCode>
                <c:ptCount val="12"/>
                <c:pt idx="0">
                  <c:v>2500</c:v>
                </c:pt>
                <c:pt idx="1">
                  <c:v>1867</c:v>
                </c:pt>
                <c:pt idx="2">
                  <c:v>2340</c:v>
                </c:pt>
                <c:pt idx="3">
                  <c:v>2870</c:v>
                </c:pt>
                <c:pt idx="4">
                  <c:v>3368</c:v>
                </c:pt>
                <c:pt idx="5">
                  <c:v>3271</c:v>
                </c:pt>
                <c:pt idx="6">
                  <c:v>2430</c:v>
                </c:pt>
                <c:pt idx="7">
                  <c:v>3360</c:v>
                </c:pt>
                <c:pt idx="8">
                  <c:v>3020</c:v>
                </c:pt>
                <c:pt idx="9">
                  <c:v>2800</c:v>
                </c:pt>
                <c:pt idx="10">
                  <c:v>2810</c:v>
                </c:pt>
                <c:pt idx="11">
                  <c:v>2775</c:v>
                </c:pt>
              </c:numCache>
            </c:numRef>
          </c:val>
          <c:smooth val="0"/>
          <c:extLst>
            <c:ext xmlns:c16="http://schemas.microsoft.com/office/drawing/2014/chart" uri="{C3380CC4-5D6E-409C-BE32-E72D297353CC}">
              <c16:uniqueId val="{00000000-1461-4D24-B651-62CBF1594F17}"/>
            </c:ext>
          </c:extLst>
        </c:ser>
        <c:dLbls>
          <c:dLblPos val="t"/>
          <c:showLegendKey val="0"/>
          <c:showVal val="1"/>
          <c:showCatName val="0"/>
          <c:showSerName val="0"/>
          <c:showPercent val="0"/>
          <c:showBubbleSize val="0"/>
        </c:dLbls>
        <c:marker val="1"/>
        <c:smooth val="0"/>
        <c:axId val="567335776"/>
        <c:axId val="339206304"/>
      </c:lineChart>
      <c:catAx>
        <c:axId val="56733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Algn val="ctr"/>
        <c:lblOffset val="100"/>
        <c:noMultiLvlLbl val="1"/>
      </c:cat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Value (USD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Lbl>
              <c:idx val="0"/>
              <c:layout>
                <c:manualLayout>
                  <c:x val="-1.0687317677788124E-2"/>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6D9-4DE6-A2DD-02D2350851BD}"/>
                </c:ext>
              </c:extLst>
            </c:dLbl>
            <c:dLbl>
              <c:idx val="1"/>
              <c:layout>
                <c:manualLayout>
                  <c:x val="-1.0714556031704479E-2"/>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6D9-4DE6-A2DD-02D2350851BD}"/>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Wind  energy</c:v>
                </c:pt>
                <c:pt idx="1">
                  <c:v>Solar energy </c:v>
                </c:pt>
                <c:pt idx="2">
                  <c:v>Biomass &amp; waste  </c:v>
                </c:pt>
                <c:pt idx="3">
                  <c:v>Small  hydro</c:v>
                </c:pt>
                <c:pt idx="4">
                  <c:v>Geothermal</c:v>
                </c:pt>
                <c:pt idx="5">
                  <c:v>Biofuels</c:v>
                </c:pt>
              </c:strCache>
            </c:strRef>
          </c:cat>
          <c:val>
            <c:numRef>
              <c:f>Sheet1!$B$2:$B$7</c:f>
              <c:numCache>
                <c:formatCode>0.00</c:formatCode>
                <c:ptCount val="6"/>
                <c:pt idx="0">
                  <c:v>138.19999999999999</c:v>
                </c:pt>
                <c:pt idx="1">
                  <c:v>131.1</c:v>
                </c:pt>
                <c:pt idx="2">
                  <c:v>9.6999999999999993</c:v>
                </c:pt>
                <c:pt idx="3">
                  <c:v>1.7</c:v>
                </c:pt>
                <c:pt idx="4">
                  <c:v>1</c:v>
                </c:pt>
                <c:pt idx="5">
                  <c:v>0.5</c:v>
                </c:pt>
              </c:numCache>
            </c:numRef>
          </c:val>
          <c:extLst>
            <c:ext xmlns:c16="http://schemas.microsoft.com/office/drawing/2014/chart" uri="{C3380CC4-5D6E-409C-BE32-E72D297353CC}">
              <c16:uniqueId val="{0000000C-96D9-4DE6-A2DD-02D2350851B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05313944728076"/>
          <c:y val="0.19805677343440123"/>
          <c:w val="0.47657186511771471"/>
          <c:h val="0.6743761279522088"/>
        </c:manualLayout>
      </c:layout>
      <c:doughnutChart>
        <c:varyColors val="1"/>
        <c:ser>
          <c:idx val="0"/>
          <c:order val="0"/>
          <c:tx>
            <c:strRef>
              <c:f>Sheet1!$B$1</c:f>
              <c:strCache>
                <c:ptCount val="1"/>
                <c:pt idx="0">
                  <c:v>2016</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6EDE-47B6-BB72-5518E4A204C5}"/>
              </c:ext>
            </c:extLst>
          </c:dPt>
          <c:dPt>
            <c:idx val="1"/>
            <c:bubble3D val="0"/>
            <c:spPr>
              <a:solidFill>
                <a:schemeClr val="accent4"/>
              </a:solidFill>
              <a:ln w="19050">
                <a:noFill/>
              </a:ln>
              <a:effectLst/>
            </c:spPr>
            <c:extLst>
              <c:ext xmlns:c16="http://schemas.microsoft.com/office/drawing/2014/chart" uri="{C3380CC4-5D6E-409C-BE32-E72D297353CC}">
                <c16:uniqueId val="{00000003-6EDE-47B6-BB72-5518E4A204C5}"/>
              </c:ext>
            </c:extLst>
          </c:dPt>
          <c:dPt>
            <c:idx val="2"/>
            <c:bubble3D val="0"/>
            <c:spPr>
              <a:solidFill>
                <a:schemeClr val="accent6"/>
              </a:solidFill>
              <a:ln w="19050">
                <a:noFill/>
              </a:ln>
              <a:effectLst/>
            </c:spPr>
            <c:extLst>
              <c:ext xmlns:c16="http://schemas.microsoft.com/office/drawing/2014/chart" uri="{C3380CC4-5D6E-409C-BE32-E72D297353CC}">
                <c16:uniqueId val="{00000005-6EDE-47B6-BB72-5518E4A204C5}"/>
              </c:ext>
            </c:extLst>
          </c:dPt>
          <c:dPt>
            <c:idx val="3"/>
            <c:bubble3D val="0"/>
            <c:spPr>
              <a:solidFill>
                <a:schemeClr val="accent2">
                  <a:lumMod val="60000"/>
                </a:schemeClr>
              </a:solidFill>
              <a:ln w="19050">
                <a:noFill/>
              </a:ln>
              <a:effectLst/>
            </c:spPr>
            <c:extLst>
              <c:ext xmlns:c16="http://schemas.microsoft.com/office/drawing/2014/chart" uri="{C3380CC4-5D6E-409C-BE32-E72D297353CC}">
                <c16:uniqueId val="{00000007-6EDE-47B6-BB72-5518E4A204C5}"/>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6EDE-47B6-BB72-5518E4A204C5}"/>
              </c:ext>
            </c:extLst>
          </c:dPt>
          <c:dLbls>
            <c:dLbl>
              <c:idx val="0"/>
              <c:layout>
                <c:manualLayout>
                  <c:x val="0.21123321360486277"/>
                  <c:y val="2.7111199917000599E-2"/>
                </c:manualLayout>
              </c:layout>
              <c:showLegendKey val="0"/>
              <c:showVal val="1"/>
              <c:showCatName val="1"/>
              <c:showSerName val="0"/>
              <c:showPercent val="0"/>
              <c:showBubbleSize val="0"/>
              <c:extLst>
                <c:ext xmlns:c15="http://schemas.microsoft.com/office/drawing/2012/chart" uri="{CE6537A1-D6FC-4f65-9D91-7224C49458BB}">
                  <c15:layout>
                    <c:manualLayout>
                      <c:w val="0.21648865376561965"/>
                      <c:h val="0.21399059938425066"/>
                    </c:manualLayout>
                  </c15:layout>
                </c:ext>
                <c:ext xmlns:c16="http://schemas.microsoft.com/office/drawing/2014/chart" uri="{C3380CC4-5D6E-409C-BE32-E72D297353CC}">
                  <c16:uniqueId val="{00000001-6EDE-47B6-BB72-5518E4A204C5}"/>
                </c:ext>
              </c:extLst>
            </c:dLbl>
            <c:dLbl>
              <c:idx val="1"/>
              <c:layout>
                <c:manualLayout>
                  <c:x val="0.10844685265369622"/>
                  <c:y val="0.14770298016341138"/>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DE-47B6-BB72-5518E4A204C5}"/>
                </c:ext>
              </c:extLst>
            </c:dLbl>
            <c:dLbl>
              <c:idx val="2"/>
              <c:layout>
                <c:manualLayout>
                  <c:x val="-0.10465273175409849"/>
                  <c:y val="1.0844351881382707E-2"/>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200529001457305"/>
                      <c:h val="0.21399059938425066"/>
                    </c:manualLayout>
                  </c15:layout>
                </c:ext>
                <c:ext xmlns:c16="http://schemas.microsoft.com/office/drawing/2014/chart" uri="{C3380CC4-5D6E-409C-BE32-E72D297353CC}">
                  <c16:uniqueId val="{00000005-6EDE-47B6-BB72-5518E4A204C5}"/>
                </c:ext>
              </c:extLst>
            </c:dLbl>
            <c:dLbl>
              <c:idx val="3"/>
              <c:layout>
                <c:manualLayout>
                  <c:x val="-0.10386762066146159"/>
                  <c:y val="-0.1084456535707866"/>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268874715538051"/>
                      <c:h val="0.17061233795593606"/>
                    </c:manualLayout>
                  </c15:layout>
                </c:ext>
                <c:ext xmlns:c16="http://schemas.microsoft.com/office/drawing/2014/chart" uri="{C3380CC4-5D6E-409C-BE32-E72D297353CC}">
                  <c16:uniqueId val="{00000007-6EDE-47B6-BB72-5518E4A204C5}"/>
                </c:ext>
              </c:extLst>
            </c:dLbl>
            <c:dLbl>
              <c:idx val="4"/>
              <c:layout>
                <c:manualLayout>
                  <c:x val="5.4774363139967419E-2"/>
                  <c:y val="-0.19675115607763172"/>
                </c:manualLayout>
              </c:layout>
              <c:showLegendKey val="0"/>
              <c:showVal val="1"/>
              <c:showCatName val="1"/>
              <c:showSerName val="0"/>
              <c:showPercent val="0"/>
              <c:showBubbleSize val="0"/>
              <c:extLst>
                <c:ext xmlns:c15="http://schemas.microsoft.com/office/drawing/2012/chart" uri="{CE6537A1-D6FC-4f65-9D91-7224C49458BB}">
                  <c15:layout>
                    <c:manualLayout>
                      <c:w val="0.30510559180904978"/>
                      <c:h val="0.1751939533436058"/>
                    </c:manualLayout>
                  </c15:layout>
                </c:ext>
                <c:ext xmlns:c16="http://schemas.microsoft.com/office/drawing/2014/chart" uri="{C3380CC4-5D6E-409C-BE32-E72D297353CC}">
                  <c16:uniqueId val="{00000009-6EDE-47B6-BB72-5518E4A204C5}"/>
                </c:ext>
              </c:extLst>
            </c:dLbl>
            <c:spPr>
              <a:noFill/>
              <a:ln>
                <a:noFill/>
              </a:ln>
              <a:effectLst/>
            </c:spPr>
            <c:txPr>
              <a:bodyPr rot="0" spcFirstLastPara="1" vertOverflow="ellipsis" vert="horz"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 Pacific</c:v>
                </c:pt>
                <c:pt idx="3">
                  <c:v>South America</c:v>
                </c:pt>
                <c:pt idx="4">
                  <c:v>Middle East &amp; Africa</c:v>
                </c:pt>
              </c:strCache>
            </c:strRef>
          </c:cat>
          <c:val>
            <c:numRef>
              <c:f>Sheet1!$B$2:$B$6</c:f>
              <c:numCache>
                <c:formatCode>0.00%</c:formatCode>
                <c:ptCount val="5"/>
                <c:pt idx="0">
                  <c:v>0.3</c:v>
                </c:pt>
                <c:pt idx="1">
                  <c:v>0.28000000000000003</c:v>
                </c:pt>
                <c:pt idx="2">
                  <c:v>0.23</c:v>
                </c:pt>
                <c:pt idx="3">
                  <c:v>0.11</c:v>
                </c:pt>
                <c:pt idx="4">
                  <c:v>7.9999999999999918E-2</c:v>
                </c:pt>
              </c:numCache>
            </c:numRef>
          </c:val>
          <c:extLst>
            <c:ext xmlns:c16="http://schemas.microsoft.com/office/drawing/2014/chart" uri="{C3380CC4-5D6E-409C-BE32-E72D297353CC}">
              <c16:uniqueId val="{0000000A-6EDE-47B6-BB72-5518E4A204C5}"/>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05313944728076"/>
          <c:y val="0.19805677343440123"/>
          <c:w val="0.47657186511771471"/>
          <c:h val="0.6743761279522088"/>
        </c:manualLayout>
      </c:layout>
      <c:doughnutChart>
        <c:varyColors val="1"/>
        <c:ser>
          <c:idx val="0"/>
          <c:order val="0"/>
          <c:tx>
            <c:strRef>
              <c:f>Sheet1!$B$1</c:f>
              <c:strCache>
                <c:ptCount val="1"/>
                <c:pt idx="0">
                  <c:v>2016</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12E2-4407-8DCD-2D00BFA9D2B7}"/>
              </c:ext>
            </c:extLst>
          </c:dPt>
          <c:dPt>
            <c:idx val="1"/>
            <c:bubble3D val="0"/>
            <c:spPr>
              <a:solidFill>
                <a:schemeClr val="accent4"/>
              </a:solidFill>
              <a:ln w="19050">
                <a:noFill/>
              </a:ln>
              <a:effectLst/>
            </c:spPr>
            <c:extLst>
              <c:ext xmlns:c16="http://schemas.microsoft.com/office/drawing/2014/chart" uri="{C3380CC4-5D6E-409C-BE32-E72D297353CC}">
                <c16:uniqueId val="{00000003-12E2-4407-8DCD-2D00BFA9D2B7}"/>
              </c:ext>
            </c:extLst>
          </c:dPt>
          <c:dPt>
            <c:idx val="2"/>
            <c:bubble3D val="0"/>
            <c:spPr>
              <a:solidFill>
                <a:schemeClr val="accent6"/>
              </a:solidFill>
              <a:ln w="19050">
                <a:noFill/>
              </a:ln>
              <a:effectLst/>
            </c:spPr>
            <c:extLst>
              <c:ext xmlns:c16="http://schemas.microsoft.com/office/drawing/2014/chart" uri="{C3380CC4-5D6E-409C-BE32-E72D297353CC}">
                <c16:uniqueId val="{00000005-12E2-4407-8DCD-2D00BFA9D2B7}"/>
              </c:ext>
            </c:extLst>
          </c:dPt>
          <c:dPt>
            <c:idx val="3"/>
            <c:bubble3D val="0"/>
            <c:spPr>
              <a:solidFill>
                <a:schemeClr val="accent2">
                  <a:lumMod val="60000"/>
                </a:schemeClr>
              </a:solidFill>
              <a:ln w="19050">
                <a:noFill/>
              </a:ln>
              <a:effectLst/>
            </c:spPr>
            <c:extLst>
              <c:ext xmlns:c16="http://schemas.microsoft.com/office/drawing/2014/chart" uri="{C3380CC4-5D6E-409C-BE32-E72D297353CC}">
                <c16:uniqueId val="{00000007-12E2-4407-8DCD-2D00BFA9D2B7}"/>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12E2-4407-8DCD-2D00BFA9D2B7}"/>
              </c:ext>
            </c:extLst>
          </c:dPt>
          <c:dLbls>
            <c:dLbl>
              <c:idx val="0"/>
              <c:layout>
                <c:manualLayout>
                  <c:x val="0.21123321360486277"/>
                  <c:y val="2.7111199917000599E-2"/>
                </c:manualLayout>
              </c:layout>
              <c:showLegendKey val="0"/>
              <c:showVal val="1"/>
              <c:showCatName val="1"/>
              <c:showSerName val="0"/>
              <c:showPercent val="0"/>
              <c:showBubbleSize val="0"/>
              <c:extLst>
                <c:ext xmlns:c15="http://schemas.microsoft.com/office/drawing/2012/chart" uri="{CE6537A1-D6FC-4f65-9D91-7224C49458BB}">
                  <c15:layout>
                    <c:manualLayout>
                      <c:w val="0.21648865376561965"/>
                      <c:h val="0.21399059938425066"/>
                    </c:manualLayout>
                  </c15:layout>
                </c:ext>
                <c:ext xmlns:c16="http://schemas.microsoft.com/office/drawing/2014/chart" uri="{C3380CC4-5D6E-409C-BE32-E72D297353CC}">
                  <c16:uniqueId val="{00000001-12E2-4407-8DCD-2D00BFA9D2B7}"/>
                </c:ext>
              </c:extLst>
            </c:dLbl>
            <c:dLbl>
              <c:idx val="1"/>
              <c:layout>
                <c:manualLayout>
                  <c:x val="0.13147056241302971"/>
                  <c:y val="6.094645730678197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E2-4407-8DCD-2D00BFA9D2B7}"/>
                </c:ext>
              </c:extLst>
            </c:dLbl>
            <c:dLbl>
              <c:idx val="2"/>
              <c:layout>
                <c:manualLayout>
                  <c:x val="-0.10465273175409849"/>
                  <c:y val="1.0844351881382707E-2"/>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0200529001457305"/>
                      <c:h val="0.21399059938425066"/>
                    </c:manualLayout>
                  </c15:layout>
                </c:ext>
                <c:ext xmlns:c16="http://schemas.microsoft.com/office/drawing/2014/chart" uri="{C3380CC4-5D6E-409C-BE32-E72D297353CC}">
                  <c16:uniqueId val="{00000005-12E2-4407-8DCD-2D00BFA9D2B7}"/>
                </c:ext>
              </c:extLst>
            </c:dLbl>
            <c:dLbl>
              <c:idx val="3"/>
              <c:layout>
                <c:manualLayout>
                  <c:x val="-0.10386762066146159"/>
                  <c:y val="-0.1084456535707866"/>
                </c:manualLayout>
              </c:layout>
              <c:spPr>
                <a:noFill/>
                <a:ln>
                  <a:noFill/>
                </a:ln>
                <a:effectLst/>
              </c:spPr>
              <c:txPr>
                <a:bodyPr rot="0" spcFirstLastPara="1" vertOverflow="ellipsis" vert="horz" wrap="square" anchor="ctr" anchorCtr="0"/>
                <a:lstStyle/>
                <a:p>
                  <a:pPr algn="l">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268874715538051"/>
                      <c:h val="0.17061233795593606"/>
                    </c:manualLayout>
                  </c15:layout>
                </c:ext>
                <c:ext xmlns:c16="http://schemas.microsoft.com/office/drawing/2014/chart" uri="{C3380CC4-5D6E-409C-BE32-E72D297353CC}">
                  <c16:uniqueId val="{00000007-12E2-4407-8DCD-2D00BFA9D2B7}"/>
                </c:ext>
              </c:extLst>
            </c:dLbl>
            <c:dLbl>
              <c:idx val="4"/>
              <c:layout>
                <c:manualLayout>
                  <c:x val="5.4774363139967419E-2"/>
                  <c:y val="-0.19675115607763172"/>
                </c:manualLayout>
              </c:layout>
              <c:showLegendKey val="0"/>
              <c:showVal val="1"/>
              <c:showCatName val="1"/>
              <c:showSerName val="0"/>
              <c:showPercent val="0"/>
              <c:showBubbleSize val="0"/>
              <c:extLst>
                <c:ext xmlns:c15="http://schemas.microsoft.com/office/drawing/2012/chart" uri="{CE6537A1-D6FC-4f65-9D91-7224C49458BB}">
                  <c15:layout>
                    <c:manualLayout>
                      <c:w val="0.30510559180904978"/>
                      <c:h val="0.1751939533436058"/>
                    </c:manualLayout>
                  </c15:layout>
                </c:ext>
                <c:ext xmlns:c16="http://schemas.microsoft.com/office/drawing/2014/chart" uri="{C3380CC4-5D6E-409C-BE32-E72D297353CC}">
                  <c16:uniqueId val="{00000009-12E2-4407-8DCD-2D00BFA9D2B7}"/>
                </c:ext>
              </c:extLst>
            </c:dLbl>
            <c:spPr>
              <a:noFill/>
              <a:ln>
                <a:noFill/>
              </a:ln>
              <a:effectLst/>
            </c:spPr>
            <c:txPr>
              <a:bodyPr rot="0" spcFirstLastPara="1" vertOverflow="ellipsis" vert="horz" wrap="square" anchor="ctr" anchorCtr="1"/>
              <a:lstStyle/>
              <a:p>
                <a:pPr>
                  <a:defRPr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 Pacific</c:v>
                </c:pt>
                <c:pt idx="3">
                  <c:v>South America</c:v>
                </c:pt>
                <c:pt idx="4">
                  <c:v>Middle East &amp; Africa</c:v>
                </c:pt>
              </c:strCache>
            </c:strRef>
          </c:cat>
          <c:val>
            <c:numRef>
              <c:f>Sheet1!$B$2:$B$6</c:f>
              <c:numCache>
                <c:formatCode>0.00%</c:formatCode>
                <c:ptCount val="5"/>
                <c:pt idx="0">
                  <c:v>0.30082632061999459</c:v>
                </c:pt>
                <c:pt idx="1">
                  <c:v>0.28154423458186856</c:v>
                </c:pt>
                <c:pt idx="2">
                  <c:v>0.23135110342116585</c:v>
                </c:pt>
                <c:pt idx="3">
                  <c:v>0.11033735496405765</c:v>
                </c:pt>
                <c:pt idx="4">
                  <c:v>7.5940986412913344E-2</c:v>
                </c:pt>
              </c:numCache>
            </c:numRef>
          </c:val>
          <c:extLst>
            <c:ext xmlns:c16="http://schemas.microsoft.com/office/drawing/2014/chart" uri="{C3380CC4-5D6E-409C-BE32-E72D297353CC}">
              <c16:uniqueId val="{0000000A-12E2-4407-8DCD-2D00BFA9D2B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7">
  <a:schemeClr val="accent4"/>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9">
  <a:schemeClr val="accent6"/>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1.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5.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9A92-C73E-4791-9A31-33D7F04A9631}" type="doc">
      <dgm:prSet loTypeId="urn:microsoft.com/office/officeart/2005/8/layout/arrow2" loCatId="process" qsTypeId="urn:microsoft.com/office/officeart/2005/8/quickstyle/simple1" qsCatId="simple" csTypeId="urn:microsoft.com/office/officeart/2005/8/colors/accent6_1" csCatId="accent6" phldr="1"/>
      <dgm:spPr/>
    </dgm:pt>
    <dgm:pt modelId="{0F392E80-4DA1-42D8-A82D-970AF4C13A01}">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100% FDI automatic route in manufacturing</a:t>
          </a:r>
        </a:p>
      </dgm:t>
    </dgm:pt>
    <dgm:pt modelId="{6D6090A7-21D7-40FB-929A-FAD486C00CAD}" type="parTrans" cxnId="{7E43A386-2DDE-4FA7-B831-DB0B6598AF29}">
      <dgm:prSet/>
      <dgm:spPr/>
      <dgm:t>
        <a:bodyPr/>
        <a:lstStyle/>
        <a:p>
          <a:endParaRPr lang="en-IN" sz="1000"/>
        </a:p>
      </dgm:t>
    </dgm:pt>
    <dgm:pt modelId="{FEF9FAEF-A458-47CC-B263-BE65B7D63867}" type="sibTrans" cxnId="{7E43A386-2DDE-4FA7-B831-DB0B6598AF29}">
      <dgm:prSet/>
      <dgm:spPr/>
      <dgm:t>
        <a:bodyPr/>
        <a:lstStyle/>
        <a:p>
          <a:endParaRPr lang="en-IN" sz="1000"/>
        </a:p>
      </dgm:t>
    </dgm:pt>
    <dgm:pt modelId="{1EB5DB96-A849-41D8-9163-57DA701A9E4B}">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Large base of entrepreneurs, more than 20000 start-ups</a:t>
          </a:r>
        </a:p>
      </dgm:t>
    </dgm:pt>
    <dgm:pt modelId="{B00579BE-9B41-4DBA-945C-679DE07A8A8D}" type="parTrans" cxnId="{5197E378-8A4A-4493-BD94-5000E682C058}">
      <dgm:prSet/>
      <dgm:spPr/>
      <dgm:t>
        <a:bodyPr/>
        <a:lstStyle/>
        <a:p>
          <a:endParaRPr lang="en-IN" sz="1000"/>
        </a:p>
      </dgm:t>
    </dgm:pt>
    <dgm:pt modelId="{06518FE4-0296-45A6-8867-F47565DBEBED}" type="sibTrans" cxnId="{5197E378-8A4A-4493-BD94-5000E682C058}">
      <dgm:prSet/>
      <dgm:spPr/>
      <dgm:t>
        <a:bodyPr/>
        <a:lstStyle/>
        <a:p>
          <a:endParaRPr lang="en-IN" sz="1000"/>
        </a:p>
      </dgm:t>
    </dgm:pt>
    <dgm:pt modelId="{D4D7622D-59EA-4301-A21B-4110C9EF4F6E}">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Aggressive corporate tax cuts and removal of dividend distribution tax</a:t>
          </a:r>
        </a:p>
      </dgm:t>
    </dgm:pt>
    <dgm:pt modelId="{354A0841-854D-442E-9772-B39D3C946572}" type="parTrans" cxnId="{4AD4E216-E3CD-4446-B532-E633AAA31425}">
      <dgm:prSet/>
      <dgm:spPr/>
      <dgm:t>
        <a:bodyPr/>
        <a:lstStyle/>
        <a:p>
          <a:endParaRPr lang="en-IN" sz="1000"/>
        </a:p>
      </dgm:t>
    </dgm:pt>
    <dgm:pt modelId="{E6AFD4C3-372A-4551-ABFE-25911339D26E}" type="sibTrans" cxnId="{4AD4E216-E3CD-4446-B532-E633AAA31425}">
      <dgm:prSet/>
      <dgm:spPr/>
      <dgm:t>
        <a:bodyPr/>
        <a:lstStyle/>
        <a:p>
          <a:endParaRPr lang="en-IN" sz="1000"/>
        </a:p>
      </dgm:t>
    </dgm:pt>
    <dgm:pt modelId="{48E469CF-FBFB-426B-BDB0-F82E44DD9B96}">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Major labour reforms has been reformed to improve ease of doing business</a:t>
          </a:r>
        </a:p>
      </dgm:t>
    </dgm:pt>
    <dgm:pt modelId="{46CB8C0E-E130-4F4E-A9E7-B49A069D1309}" type="parTrans" cxnId="{2AF3199F-FAA4-4EAC-AF73-0F2F017C9803}">
      <dgm:prSet/>
      <dgm:spPr/>
      <dgm:t>
        <a:bodyPr/>
        <a:lstStyle/>
        <a:p>
          <a:endParaRPr lang="en-US" sz="1000"/>
        </a:p>
      </dgm:t>
    </dgm:pt>
    <dgm:pt modelId="{A0C3A9F2-C9A3-4633-840B-C1CBD2F76BC0}" type="sibTrans" cxnId="{2AF3199F-FAA4-4EAC-AF73-0F2F017C9803}">
      <dgm:prSet/>
      <dgm:spPr/>
      <dgm:t>
        <a:bodyPr/>
        <a:lstStyle/>
        <a:p>
          <a:endParaRPr lang="en-US" sz="1000"/>
        </a:p>
      </dgm:t>
    </dgm:pt>
    <dgm:pt modelId="{9F5DA676-253A-4F10-9154-509CD0258061}">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0.84 Trillion Euros pipeline infrastructure to be completed by 2025</a:t>
          </a:r>
        </a:p>
      </dgm:t>
    </dgm:pt>
    <dgm:pt modelId="{36C054C0-1076-45E6-9264-E475C67428B3}" type="parTrans" cxnId="{D6AC4450-2FD5-4C27-831D-D8A3EB0DD3E3}">
      <dgm:prSet/>
      <dgm:spPr/>
      <dgm:t>
        <a:bodyPr/>
        <a:lstStyle/>
        <a:p>
          <a:endParaRPr lang="en-US"/>
        </a:p>
      </dgm:t>
    </dgm:pt>
    <dgm:pt modelId="{17498C9E-9112-4F71-88F6-2C774C0A2FC3}" type="sibTrans" cxnId="{D6AC4450-2FD5-4C27-831D-D8A3EB0DD3E3}">
      <dgm:prSet/>
      <dgm:spPr/>
      <dgm:t>
        <a:bodyPr/>
        <a:lstStyle/>
        <a:p>
          <a:endParaRPr lang="en-US"/>
        </a:p>
      </dgm:t>
    </dgm:pt>
    <dgm:pt modelId="{083B7610-D141-4C99-BF43-1D7D9277944E}" type="pres">
      <dgm:prSet presAssocID="{804B9A92-C73E-4791-9A31-33D7F04A9631}" presName="arrowDiagram" presStyleCnt="0">
        <dgm:presLayoutVars>
          <dgm:chMax val="5"/>
          <dgm:dir/>
          <dgm:resizeHandles val="exact"/>
        </dgm:presLayoutVars>
      </dgm:prSet>
      <dgm:spPr/>
    </dgm:pt>
    <dgm:pt modelId="{C0C4AC9F-415A-4005-88A5-C17187D09C86}" type="pres">
      <dgm:prSet presAssocID="{804B9A92-C73E-4791-9A31-33D7F04A9631}" presName="arrow" presStyleLbl="bgShp" presStyleIdx="0" presStyleCnt="1" custScaleX="230072"/>
      <dgm:spPr/>
    </dgm:pt>
    <dgm:pt modelId="{34FA37AA-1295-4137-9071-C40CFBAF275B}" type="pres">
      <dgm:prSet presAssocID="{804B9A92-C73E-4791-9A31-33D7F04A9631}" presName="arrowDiagram5" presStyleCnt="0"/>
      <dgm:spPr/>
    </dgm:pt>
    <dgm:pt modelId="{2B9E8A82-7F5B-422D-906A-3EBE8C023DCE}" type="pres">
      <dgm:prSet presAssocID="{0F392E80-4DA1-42D8-A82D-970AF4C13A01}" presName="bullet5a" presStyleLbl="node1" presStyleIdx="0" presStyleCnt="5" custLinFactX="-800000" custLinFactY="-100000" custLinFactNeighborX="-839693" custLinFactNeighborY="-118503"/>
      <dgm:spPr/>
    </dgm:pt>
    <dgm:pt modelId="{E18D38D9-AB55-4929-AC33-D4D689D389E3}" type="pres">
      <dgm:prSet presAssocID="{0F392E80-4DA1-42D8-A82D-970AF4C13A01}" presName="textBox5a" presStyleLbl="revTx" presStyleIdx="0" presStyleCnt="5" custScaleX="381070" custScaleY="139497" custLinFactX="-200000" custLinFactY="-4431" custLinFactNeighborX="-214216" custLinFactNeighborY="-100000">
        <dgm:presLayoutVars>
          <dgm:bulletEnabled val="1"/>
        </dgm:presLayoutVars>
      </dgm:prSet>
      <dgm:spPr/>
    </dgm:pt>
    <dgm:pt modelId="{CD6F2752-7416-418F-8A98-AF2485F7E4F9}" type="pres">
      <dgm:prSet presAssocID="{48E469CF-FBFB-426B-BDB0-F82E44DD9B96}" presName="bullet5b" presStyleLbl="node1" presStyleIdx="1" presStyleCnt="5" custLinFactX="-100000" custLinFactY="-18987" custLinFactNeighborX="-150037" custLinFactNeighborY="-100000"/>
      <dgm:spPr/>
    </dgm:pt>
    <dgm:pt modelId="{2E3F88A8-CA27-48D6-85CF-9A0964B6D068}" type="pres">
      <dgm:prSet presAssocID="{48E469CF-FBFB-426B-BDB0-F82E44DD9B96}" presName="textBox5b" presStyleLbl="revTx" presStyleIdx="1" presStyleCnt="5" custScaleX="273984" custScaleY="75083" custLinFactY="-2892" custLinFactNeighborX="-67457" custLinFactNeighborY="-100000">
        <dgm:presLayoutVars>
          <dgm:bulletEnabled val="1"/>
        </dgm:presLayoutVars>
      </dgm:prSet>
      <dgm:spPr/>
    </dgm:pt>
    <dgm:pt modelId="{392B8E6D-E0FE-44E2-8140-46D338C1C71C}" type="pres">
      <dgm:prSet presAssocID="{1EB5DB96-A849-41D8-9163-57DA701A9E4B}" presName="bullet5c" presStyleLbl="node1" presStyleIdx="2" presStyleCnt="5" custLinFactX="87884" custLinFactNeighborX="100000" custLinFactNeighborY="-65351"/>
      <dgm:spPr/>
    </dgm:pt>
    <dgm:pt modelId="{9EC1A769-2D1C-4738-B3B5-567A26BC2F0A}" type="pres">
      <dgm:prSet presAssocID="{1EB5DB96-A849-41D8-9163-57DA701A9E4B}" presName="textBox5c" presStyleLbl="revTx" presStyleIdx="2" presStyleCnt="5" custScaleX="273760" custScaleY="47199" custLinFactNeighborX="9066">
        <dgm:presLayoutVars>
          <dgm:bulletEnabled val="1"/>
        </dgm:presLayoutVars>
      </dgm:prSet>
      <dgm:spPr/>
    </dgm:pt>
    <dgm:pt modelId="{6CEF9DB8-B9DF-49FF-B926-F2A6DE10C327}" type="pres">
      <dgm:prSet presAssocID="{9F5DA676-253A-4F10-9154-509CD0258061}" presName="bullet5d" presStyleLbl="node1" presStyleIdx="3" presStyleCnt="5" custLinFactX="200000" custLinFactNeighborX="211073" custLinFactNeighborY="-6326"/>
      <dgm:spPr/>
    </dgm:pt>
    <dgm:pt modelId="{30545766-F2BD-471C-9B6C-4490F104F8DB}" type="pres">
      <dgm:prSet presAssocID="{9F5DA676-253A-4F10-9154-509CD0258061}" presName="textBox5d" presStyleLbl="revTx" presStyleIdx="3" presStyleCnt="5" custScaleX="238097" custScaleY="45418" custLinFactY="-1128" custLinFactNeighborX="45092" custLinFactNeighborY="-100000">
        <dgm:presLayoutVars>
          <dgm:bulletEnabled val="1"/>
        </dgm:presLayoutVars>
      </dgm:prSet>
      <dgm:spPr/>
    </dgm:pt>
    <dgm:pt modelId="{623819D9-EE41-4064-9B7E-441AE18C2748}" type="pres">
      <dgm:prSet presAssocID="{D4D7622D-59EA-4301-A21B-4110C9EF4F6E}" presName="bullet5e" presStyleLbl="node1" presStyleIdx="4" presStyleCnt="5" custLinFactX="300000" custLinFactNeighborX="320421" custLinFactNeighborY="9927"/>
      <dgm:spPr/>
    </dgm:pt>
    <dgm:pt modelId="{CDFD4045-8176-482D-BBE9-7AB2E234F3C7}" type="pres">
      <dgm:prSet presAssocID="{D4D7622D-59EA-4301-A21B-4110C9EF4F6E}" presName="textBox5e" presStyleLbl="revTx" presStyleIdx="4" presStyleCnt="5" custScaleX="338324" custScaleY="23881" custLinFactX="100000" custLinFactNeighborX="134150" custLinFactNeighborY="-10229">
        <dgm:presLayoutVars>
          <dgm:bulletEnabled val="1"/>
        </dgm:presLayoutVars>
      </dgm:prSet>
      <dgm:spPr/>
    </dgm:pt>
  </dgm:ptLst>
  <dgm:cxnLst>
    <dgm:cxn modelId="{4AD4E216-E3CD-4446-B532-E633AAA31425}" srcId="{804B9A92-C73E-4791-9A31-33D7F04A9631}" destId="{D4D7622D-59EA-4301-A21B-4110C9EF4F6E}" srcOrd="4" destOrd="0" parTransId="{354A0841-854D-442E-9772-B39D3C946572}" sibTransId="{E6AFD4C3-372A-4551-ABFE-25911339D26E}"/>
    <dgm:cxn modelId="{B1096F21-D070-454F-8584-44F96C9751DC}" type="presOf" srcId="{0F392E80-4DA1-42D8-A82D-970AF4C13A01}" destId="{E18D38D9-AB55-4929-AC33-D4D689D389E3}" srcOrd="0" destOrd="0" presId="urn:microsoft.com/office/officeart/2005/8/layout/arrow2"/>
    <dgm:cxn modelId="{A7CBD840-2B47-4666-AF55-5ADDBBAF146F}" type="presOf" srcId="{1EB5DB96-A849-41D8-9163-57DA701A9E4B}" destId="{9EC1A769-2D1C-4738-B3B5-567A26BC2F0A}" srcOrd="0" destOrd="0" presId="urn:microsoft.com/office/officeart/2005/8/layout/arrow2"/>
    <dgm:cxn modelId="{EC9EF065-8391-42C5-ACE9-7D904F62FE0A}" type="presOf" srcId="{48E469CF-FBFB-426B-BDB0-F82E44DD9B96}" destId="{2E3F88A8-CA27-48D6-85CF-9A0964B6D068}" srcOrd="0" destOrd="0" presId="urn:microsoft.com/office/officeart/2005/8/layout/arrow2"/>
    <dgm:cxn modelId="{D6AC4450-2FD5-4C27-831D-D8A3EB0DD3E3}" srcId="{804B9A92-C73E-4791-9A31-33D7F04A9631}" destId="{9F5DA676-253A-4F10-9154-509CD0258061}" srcOrd="3" destOrd="0" parTransId="{36C054C0-1076-45E6-9264-E475C67428B3}" sibTransId="{17498C9E-9112-4F71-88F6-2C774C0A2FC3}"/>
    <dgm:cxn modelId="{CDDA8954-9996-4661-9EF6-55A6B109D249}" type="presOf" srcId="{804B9A92-C73E-4791-9A31-33D7F04A9631}" destId="{083B7610-D141-4C99-BF43-1D7D9277944E}" srcOrd="0" destOrd="0" presId="urn:microsoft.com/office/officeart/2005/8/layout/arrow2"/>
    <dgm:cxn modelId="{5197E378-8A4A-4493-BD94-5000E682C058}" srcId="{804B9A92-C73E-4791-9A31-33D7F04A9631}" destId="{1EB5DB96-A849-41D8-9163-57DA701A9E4B}" srcOrd="2" destOrd="0" parTransId="{B00579BE-9B41-4DBA-945C-679DE07A8A8D}" sibTransId="{06518FE4-0296-45A6-8867-F47565DBEBED}"/>
    <dgm:cxn modelId="{0EB84879-C1FD-4084-844E-C87FE807BEEA}" type="presOf" srcId="{9F5DA676-253A-4F10-9154-509CD0258061}" destId="{30545766-F2BD-471C-9B6C-4490F104F8DB}" srcOrd="0" destOrd="0" presId="urn:microsoft.com/office/officeart/2005/8/layout/arrow2"/>
    <dgm:cxn modelId="{7E43A386-2DDE-4FA7-B831-DB0B6598AF29}" srcId="{804B9A92-C73E-4791-9A31-33D7F04A9631}" destId="{0F392E80-4DA1-42D8-A82D-970AF4C13A01}" srcOrd="0" destOrd="0" parTransId="{6D6090A7-21D7-40FB-929A-FAD486C00CAD}" sibTransId="{FEF9FAEF-A458-47CC-B263-BE65B7D63867}"/>
    <dgm:cxn modelId="{2AF3199F-FAA4-4EAC-AF73-0F2F017C9803}" srcId="{804B9A92-C73E-4791-9A31-33D7F04A9631}" destId="{48E469CF-FBFB-426B-BDB0-F82E44DD9B96}" srcOrd="1" destOrd="0" parTransId="{46CB8C0E-E130-4F4E-A9E7-B49A069D1309}" sibTransId="{A0C3A9F2-C9A3-4633-840B-C1CBD2F76BC0}"/>
    <dgm:cxn modelId="{7ADF61A9-8F10-44A9-9665-BFB18DFB2619}" type="presOf" srcId="{D4D7622D-59EA-4301-A21B-4110C9EF4F6E}" destId="{CDFD4045-8176-482D-BBE9-7AB2E234F3C7}" srcOrd="0" destOrd="0" presId="urn:microsoft.com/office/officeart/2005/8/layout/arrow2"/>
    <dgm:cxn modelId="{EEA5B133-947F-455E-ABCA-08F65983CEE3}" type="presParOf" srcId="{083B7610-D141-4C99-BF43-1D7D9277944E}" destId="{C0C4AC9F-415A-4005-88A5-C17187D09C86}" srcOrd="0" destOrd="0" presId="urn:microsoft.com/office/officeart/2005/8/layout/arrow2"/>
    <dgm:cxn modelId="{38472394-61EB-4371-9F2E-E1FDEB129179}" type="presParOf" srcId="{083B7610-D141-4C99-BF43-1D7D9277944E}" destId="{34FA37AA-1295-4137-9071-C40CFBAF275B}" srcOrd="1" destOrd="0" presId="urn:microsoft.com/office/officeart/2005/8/layout/arrow2"/>
    <dgm:cxn modelId="{8419293A-0453-474B-9974-C112CC47DC97}" type="presParOf" srcId="{34FA37AA-1295-4137-9071-C40CFBAF275B}" destId="{2B9E8A82-7F5B-422D-906A-3EBE8C023DCE}" srcOrd="0" destOrd="0" presId="urn:microsoft.com/office/officeart/2005/8/layout/arrow2"/>
    <dgm:cxn modelId="{4252DF53-4CA1-487D-B7ED-B335474A51B9}" type="presParOf" srcId="{34FA37AA-1295-4137-9071-C40CFBAF275B}" destId="{E18D38D9-AB55-4929-AC33-D4D689D389E3}" srcOrd="1" destOrd="0" presId="urn:microsoft.com/office/officeart/2005/8/layout/arrow2"/>
    <dgm:cxn modelId="{2F5F8165-EAA4-4FA4-B733-8375F1D070FD}" type="presParOf" srcId="{34FA37AA-1295-4137-9071-C40CFBAF275B}" destId="{CD6F2752-7416-418F-8A98-AF2485F7E4F9}" srcOrd="2" destOrd="0" presId="urn:microsoft.com/office/officeart/2005/8/layout/arrow2"/>
    <dgm:cxn modelId="{B241D776-67C3-4448-8094-DE0ED64903F3}" type="presParOf" srcId="{34FA37AA-1295-4137-9071-C40CFBAF275B}" destId="{2E3F88A8-CA27-48D6-85CF-9A0964B6D068}" srcOrd="3" destOrd="0" presId="urn:microsoft.com/office/officeart/2005/8/layout/arrow2"/>
    <dgm:cxn modelId="{1163ABCC-58F9-4B57-85B3-3057C8F9E19E}" type="presParOf" srcId="{34FA37AA-1295-4137-9071-C40CFBAF275B}" destId="{392B8E6D-E0FE-44E2-8140-46D338C1C71C}" srcOrd="4" destOrd="0" presId="urn:microsoft.com/office/officeart/2005/8/layout/arrow2"/>
    <dgm:cxn modelId="{32AB0B4F-D3DE-49C2-8B4C-A06F1D37248E}" type="presParOf" srcId="{34FA37AA-1295-4137-9071-C40CFBAF275B}" destId="{9EC1A769-2D1C-4738-B3B5-567A26BC2F0A}" srcOrd="5" destOrd="0" presId="urn:microsoft.com/office/officeart/2005/8/layout/arrow2"/>
    <dgm:cxn modelId="{29E5BCCF-FC9D-4CB5-9331-1FD69CFA08F3}" type="presParOf" srcId="{34FA37AA-1295-4137-9071-C40CFBAF275B}" destId="{6CEF9DB8-B9DF-49FF-B926-F2A6DE10C327}" srcOrd="6" destOrd="0" presId="urn:microsoft.com/office/officeart/2005/8/layout/arrow2"/>
    <dgm:cxn modelId="{8D4CA23D-8DD7-4F9D-A4D3-0F665B3214E1}" type="presParOf" srcId="{34FA37AA-1295-4137-9071-C40CFBAF275B}" destId="{30545766-F2BD-471C-9B6C-4490F104F8DB}" srcOrd="7" destOrd="0" presId="urn:microsoft.com/office/officeart/2005/8/layout/arrow2"/>
    <dgm:cxn modelId="{FFDBF243-7E37-43C6-A57C-61FD1BE3CB47}" type="presParOf" srcId="{34FA37AA-1295-4137-9071-C40CFBAF275B}" destId="{623819D9-EE41-4064-9B7E-441AE18C2748}" srcOrd="8" destOrd="0" presId="urn:microsoft.com/office/officeart/2005/8/layout/arrow2"/>
    <dgm:cxn modelId="{563C5B1F-034A-4D96-AF0C-EFA3FAA28C24}" type="presParOf" srcId="{34FA37AA-1295-4137-9071-C40CFBAF275B}" destId="{CDFD4045-8176-482D-BBE9-7AB2E234F3C7}"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4983A0-7B4A-4290-8F71-53B0BCF0CE86}"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9907BDA5-C256-4D06-B21E-313723E8904D}">
      <dgm:prSet phldrT="[Text]"/>
      <dgm:spPr/>
      <dgm:t>
        <a:bodyPr/>
        <a:lstStyle/>
        <a:p>
          <a:r>
            <a:rPr lang="en-US" dirty="0"/>
            <a:t>Top 10 FDI Destinations in World</a:t>
          </a:r>
        </a:p>
      </dgm:t>
    </dgm:pt>
    <dgm:pt modelId="{D3A2A83C-B040-4142-B72E-54F8BD43B037}" type="parTrans" cxnId="{90447F0D-12D1-42FE-950E-A32FADB6EC51}">
      <dgm:prSet/>
      <dgm:spPr/>
      <dgm:t>
        <a:bodyPr/>
        <a:lstStyle/>
        <a:p>
          <a:endParaRPr lang="en-US"/>
        </a:p>
      </dgm:t>
    </dgm:pt>
    <dgm:pt modelId="{277BE2F4-4D64-4D75-95DD-1781449487CF}" type="sibTrans" cxnId="{90447F0D-12D1-42FE-950E-A32FADB6EC51}">
      <dgm:prSet/>
      <dgm:spPr/>
      <dgm:t>
        <a:bodyPr/>
        <a:lstStyle/>
        <a:p>
          <a:endParaRPr lang="en-US"/>
        </a:p>
      </dgm:t>
    </dgm:pt>
    <dgm:pt modelId="{861CEB4B-E7D5-4F9A-8CEF-F915080FE373}">
      <dgm:prSet phldrT="[Text]"/>
      <dgm:spPr/>
      <dgm:t>
        <a:bodyPr/>
        <a:lstStyle/>
        <a:p>
          <a:r>
            <a:rPr lang="en-US" dirty="0"/>
            <a:t>6</a:t>
          </a:r>
          <a:r>
            <a:rPr lang="en-US" baseline="30000" dirty="0"/>
            <a:t>th</a:t>
          </a:r>
          <a:r>
            <a:rPr lang="en-US" dirty="0"/>
            <a:t> among top manufacturing countries</a:t>
          </a:r>
        </a:p>
      </dgm:t>
    </dgm:pt>
    <dgm:pt modelId="{C307C423-8D96-49FA-B081-2A338A21E746}" type="parTrans" cxnId="{33081139-4610-4A67-8A64-348DCF4ED8E0}">
      <dgm:prSet/>
      <dgm:spPr/>
      <dgm:t>
        <a:bodyPr/>
        <a:lstStyle/>
        <a:p>
          <a:endParaRPr lang="en-US"/>
        </a:p>
      </dgm:t>
    </dgm:pt>
    <dgm:pt modelId="{4DD2B7B0-486A-4ABC-A875-3BDF441F0FE2}" type="sibTrans" cxnId="{33081139-4610-4A67-8A64-348DCF4ED8E0}">
      <dgm:prSet/>
      <dgm:spPr/>
      <dgm:t>
        <a:bodyPr/>
        <a:lstStyle/>
        <a:p>
          <a:endParaRPr lang="en-US"/>
        </a:p>
      </dgm:t>
    </dgm:pt>
    <dgm:pt modelId="{65EB581F-7E31-4836-B171-95CCC97E37AB}">
      <dgm:prSet phldrT="[Text]"/>
      <dgm:spPr/>
      <dgm:t>
        <a:bodyPr/>
        <a:lstStyle/>
        <a:p>
          <a:r>
            <a:rPr lang="en-US" dirty="0"/>
            <a:t>Most competitive economy in South Asia</a:t>
          </a:r>
        </a:p>
      </dgm:t>
    </dgm:pt>
    <dgm:pt modelId="{15084074-97C9-41B9-81C6-6F71051FF75E}" type="parTrans" cxnId="{D42E39F5-E9D6-4C72-9262-9B0545CEF886}">
      <dgm:prSet/>
      <dgm:spPr/>
      <dgm:t>
        <a:bodyPr/>
        <a:lstStyle/>
        <a:p>
          <a:endParaRPr lang="en-US"/>
        </a:p>
      </dgm:t>
    </dgm:pt>
    <dgm:pt modelId="{8F2A0847-665C-43D9-8706-CC2703814713}" type="sibTrans" cxnId="{D42E39F5-E9D6-4C72-9262-9B0545CEF886}">
      <dgm:prSet/>
      <dgm:spPr/>
      <dgm:t>
        <a:bodyPr/>
        <a:lstStyle/>
        <a:p>
          <a:endParaRPr lang="en-US"/>
        </a:p>
      </dgm:t>
    </dgm:pt>
    <dgm:pt modelId="{EED8A21F-CF5D-4EE4-A468-D554B84C89B6}" type="pres">
      <dgm:prSet presAssocID="{784983A0-7B4A-4290-8F71-53B0BCF0CE86}" presName="Name0" presStyleCnt="0">
        <dgm:presLayoutVars>
          <dgm:dir/>
          <dgm:animLvl val="lvl"/>
          <dgm:resizeHandles val="exact"/>
        </dgm:presLayoutVars>
      </dgm:prSet>
      <dgm:spPr/>
    </dgm:pt>
    <dgm:pt modelId="{A386BD13-DB22-4A12-9216-89E3DF52A53A}" type="pres">
      <dgm:prSet presAssocID="{9907BDA5-C256-4D06-B21E-313723E8904D}" presName="linNode" presStyleCnt="0"/>
      <dgm:spPr/>
    </dgm:pt>
    <dgm:pt modelId="{A1D1FD67-247C-4CBC-8D66-32228FE0B1DF}" type="pres">
      <dgm:prSet presAssocID="{9907BDA5-C256-4D06-B21E-313723E8904D}" presName="parTx" presStyleLbl="revTx" presStyleIdx="0" presStyleCnt="3">
        <dgm:presLayoutVars>
          <dgm:chMax val="1"/>
          <dgm:bulletEnabled val="1"/>
        </dgm:presLayoutVars>
      </dgm:prSet>
      <dgm:spPr/>
    </dgm:pt>
    <dgm:pt modelId="{400B09D1-8B90-4E26-909B-858F2B062904}" type="pres">
      <dgm:prSet presAssocID="{9907BDA5-C256-4D06-B21E-313723E8904D}" presName="bracket" presStyleLbl="parChTrans1D1" presStyleIdx="0" presStyleCnt="3"/>
      <dgm:spPr/>
    </dgm:pt>
    <dgm:pt modelId="{D0D1D894-2CD9-48A0-9F01-4BEA1D0CF7B5}" type="pres">
      <dgm:prSet presAssocID="{9907BDA5-C256-4D06-B21E-313723E8904D}" presName="spH" presStyleCnt="0"/>
      <dgm:spPr/>
    </dgm:pt>
    <dgm:pt modelId="{BB09E448-7224-44C4-9FE9-52560465FCC1}" type="pres">
      <dgm:prSet presAssocID="{277BE2F4-4D64-4D75-95DD-1781449487CF}" presName="spV" presStyleCnt="0"/>
      <dgm:spPr/>
    </dgm:pt>
    <dgm:pt modelId="{139C83E1-5EE9-43B1-97A6-A57262F65A39}" type="pres">
      <dgm:prSet presAssocID="{861CEB4B-E7D5-4F9A-8CEF-F915080FE373}" presName="linNode" presStyleCnt="0"/>
      <dgm:spPr/>
    </dgm:pt>
    <dgm:pt modelId="{29D3D153-9DFF-40AD-8110-E1470F8D4DC4}" type="pres">
      <dgm:prSet presAssocID="{861CEB4B-E7D5-4F9A-8CEF-F915080FE373}" presName="parTx" presStyleLbl="revTx" presStyleIdx="1" presStyleCnt="3">
        <dgm:presLayoutVars>
          <dgm:chMax val="1"/>
          <dgm:bulletEnabled val="1"/>
        </dgm:presLayoutVars>
      </dgm:prSet>
      <dgm:spPr/>
    </dgm:pt>
    <dgm:pt modelId="{AFF00B53-222F-4EF6-BCC6-4F01D6C82CDD}" type="pres">
      <dgm:prSet presAssocID="{861CEB4B-E7D5-4F9A-8CEF-F915080FE373}" presName="bracket" presStyleLbl="parChTrans1D1" presStyleIdx="1" presStyleCnt="3"/>
      <dgm:spPr/>
    </dgm:pt>
    <dgm:pt modelId="{98E01049-C591-4855-9242-BBC4E204F029}" type="pres">
      <dgm:prSet presAssocID="{861CEB4B-E7D5-4F9A-8CEF-F915080FE373}" presName="spH" presStyleCnt="0"/>
      <dgm:spPr/>
    </dgm:pt>
    <dgm:pt modelId="{7DB6F99E-D183-449A-935A-6A8DA471F230}" type="pres">
      <dgm:prSet presAssocID="{4DD2B7B0-486A-4ABC-A875-3BDF441F0FE2}" presName="spV" presStyleCnt="0"/>
      <dgm:spPr/>
    </dgm:pt>
    <dgm:pt modelId="{BBFDC88D-D425-447A-8197-A52894F94662}" type="pres">
      <dgm:prSet presAssocID="{65EB581F-7E31-4836-B171-95CCC97E37AB}" presName="linNode" presStyleCnt="0"/>
      <dgm:spPr/>
    </dgm:pt>
    <dgm:pt modelId="{2CFA4AE1-0214-4674-AF99-48B7BC01026B}" type="pres">
      <dgm:prSet presAssocID="{65EB581F-7E31-4836-B171-95CCC97E37AB}" presName="parTx" presStyleLbl="revTx" presStyleIdx="2" presStyleCnt="3">
        <dgm:presLayoutVars>
          <dgm:chMax val="1"/>
          <dgm:bulletEnabled val="1"/>
        </dgm:presLayoutVars>
      </dgm:prSet>
      <dgm:spPr/>
    </dgm:pt>
    <dgm:pt modelId="{B8C2B38C-DF45-4633-AF9E-26E89DBA9977}" type="pres">
      <dgm:prSet presAssocID="{65EB581F-7E31-4836-B171-95CCC97E37AB}" presName="bracket" presStyleLbl="parChTrans1D1" presStyleIdx="2" presStyleCnt="3"/>
      <dgm:spPr/>
    </dgm:pt>
    <dgm:pt modelId="{984B7A69-B828-4FB0-879E-C5A4CA4506DA}" type="pres">
      <dgm:prSet presAssocID="{65EB581F-7E31-4836-B171-95CCC97E37AB}" presName="spH" presStyleCnt="0"/>
      <dgm:spPr/>
    </dgm:pt>
  </dgm:ptLst>
  <dgm:cxnLst>
    <dgm:cxn modelId="{963BCB06-D00A-4A2B-9D45-7597AEB05884}" type="presOf" srcId="{65EB581F-7E31-4836-B171-95CCC97E37AB}" destId="{2CFA4AE1-0214-4674-AF99-48B7BC01026B}" srcOrd="0" destOrd="0" presId="urn:diagrams.loki3.com/BracketList"/>
    <dgm:cxn modelId="{90447F0D-12D1-42FE-950E-A32FADB6EC51}" srcId="{784983A0-7B4A-4290-8F71-53B0BCF0CE86}" destId="{9907BDA5-C256-4D06-B21E-313723E8904D}" srcOrd="0" destOrd="0" parTransId="{D3A2A83C-B040-4142-B72E-54F8BD43B037}" sibTransId="{277BE2F4-4D64-4D75-95DD-1781449487CF}"/>
    <dgm:cxn modelId="{33081139-4610-4A67-8A64-348DCF4ED8E0}" srcId="{784983A0-7B4A-4290-8F71-53B0BCF0CE86}" destId="{861CEB4B-E7D5-4F9A-8CEF-F915080FE373}" srcOrd="1" destOrd="0" parTransId="{C307C423-8D96-49FA-B081-2A338A21E746}" sibTransId="{4DD2B7B0-486A-4ABC-A875-3BDF441F0FE2}"/>
    <dgm:cxn modelId="{CC44CB80-0215-43CF-89E5-BCE298BF3EBE}" type="presOf" srcId="{784983A0-7B4A-4290-8F71-53B0BCF0CE86}" destId="{EED8A21F-CF5D-4EE4-A468-D554B84C89B6}" srcOrd="0" destOrd="0" presId="urn:diagrams.loki3.com/BracketList"/>
    <dgm:cxn modelId="{560CD6C4-F5E2-4F7C-AF49-BDF74FBF6C5B}" type="presOf" srcId="{861CEB4B-E7D5-4F9A-8CEF-F915080FE373}" destId="{29D3D153-9DFF-40AD-8110-E1470F8D4DC4}" srcOrd="0" destOrd="0" presId="urn:diagrams.loki3.com/BracketList"/>
    <dgm:cxn modelId="{B8CA23EE-7536-40B8-A538-D88C501DDA0B}" type="presOf" srcId="{9907BDA5-C256-4D06-B21E-313723E8904D}" destId="{A1D1FD67-247C-4CBC-8D66-32228FE0B1DF}" srcOrd="0" destOrd="0" presId="urn:diagrams.loki3.com/BracketList"/>
    <dgm:cxn modelId="{D42E39F5-E9D6-4C72-9262-9B0545CEF886}" srcId="{784983A0-7B4A-4290-8F71-53B0BCF0CE86}" destId="{65EB581F-7E31-4836-B171-95CCC97E37AB}" srcOrd="2" destOrd="0" parTransId="{15084074-97C9-41B9-81C6-6F71051FF75E}" sibTransId="{8F2A0847-665C-43D9-8706-CC2703814713}"/>
    <dgm:cxn modelId="{2BAD2744-5640-4568-AC7B-68380AC2C0B5}" type="presParOf" srcId="{EED8A21F-CF5D-4EE4-A468-D554B84C89B6}" destId="{A386BD13-DB22-4A12-9216-89E3DF52A53A}" srcOrd="0" destOrd="0" presId="urn:diagrams.loki3.com/BracketList"/>
    <dgm:cxn modelId="{49A2B345-F93A-4FAA-829D-40A761CBAB8E}" type="presParOf" srcId="{A386BD13-DB22-4A12-9216-89E3DF52A53A}" destId="{A1D1FD67-247C-4CBC-8D66-32228FE0B1DF}" srcOrd="0" destOrd="0" presId="urn:diagrams.loki3.com/BracketList"/>
    <dgm:cxn modelId="{54682460-E4FB-459E-86EE-D6397545124E}" type="presParOf" srcId="{A386BD13-DB22-4A12-9216-89E3DF52A53A}" destId="{400B09D1-8B90-4E26-909B-858F2B062904}" srcOrd="1" destOrd="0" presId="urn:diagrams.loki3.com/BracketList"/>
    <dgm:cxn modelId="{BAAF45E0-C03A-4E46-843D-A47011BBFC46}" type="presParOf" srcId="{A386BD13-DB22-4A12-9216-89E3DF52A53A}" destId="{D0D1D894-2CD9-48A0-9F01-4BEA1D0CF7B5}" srcOrd="2" destOrd="0" presId="urn:diagrams.loki3.com/BracketList"/>
    <dgm:cxn modelId="{4027B04A-FC17-4D12-919F-452FC38EDB28}" type="presParOf" srcId="{EED8A21F-CF5D-4EE4-A468-D554B84C89B6}" destId="{BB09E448-7224-44C4-9FE9-52560465FCC1}" srcOrd="1" destOrd="0" presId="urn:diagrams.loki3.com/BracketList"/>
    <dgm:cxn modelId="{22EEFF9D-39FF-4666-986E-0DD8827B1D07}" type="presParOf" srcId="{EED8A21F-CF5D-4EE4-A468-D554B84C89B6}" destId="{139C83E1-5EE9-43B1-97A6-A57262F65A39}" srcOrd="2" destOrd="0" presId="urn:diagrams.loki3.com/BracketList"/>
    <dgm:cxn modelId="{7D89C9CB-D666-406E-97BA-906432FE800A}" type="presParOf" srcId="{139C83E1-5EE9-43B1-97A6-A57262F65A39}" destId="{29D3D153-9DFF-40AD-8110-E1470F8D4DC4}" srcOrd="0" destOrd="0" presId="urn:diagrams.loki3.com/BracketList"/>
    <dgm:cxn modelId="{3E06EB18-87C4-47E6-ACD8-82C569CE81F6}" type="presParOf" srcId="{139C83E1-5EE9-43B1-97A6-A57262F65A39}" destId="{AFF00B53-222F-4EF6-BCC6-4F01D6C82CDD}" srcOrd="1" destOrd="0" presId="urn:diagrams.loki3.com/BracketList"/>
    <dgm:cxn modelId="{EE3AA595-FDCB-4484-8B45-0DC6163CBF74}" type="presParOf" srcId="{139C83E1-5EE9-43B1-97A6-A57262F65A39}" destId="{98E01049-C591-4855-9242-BBC4E204F029}" srcOrd="2" destOrd="0" presId="urn:diagrams.loki3.com/BracketList"/>
    <dgm:cxn modelId="{6827D406-3242-4F80-A92D-18FD8368CB04}" type="presParOf" srcId="{EED8A21F-CF5D-4EE4-A468-D554B84C89B6}" destId="{7DB6F99E-D183-449A-935A-6A8DA471F230}" srcOrd="3" destOrd="0" presId="urn:diagrams.loki3.com/BracketList"/>
    <dgm:cxn modelId="{034F73E5-C047-4C1B-BE2C-45A3D3351085}" type="presParOf" srcId="{EED8A21F-CF5D-4EE4-A468-D554B84C89B6}" destId="{BBFDC88D-D425-447A-8197-A52894F94662}" srcOrd="4" destOrd="0" presId="urn:diagrams.loki3.com/BracketList"/>
    <dgm:cxn modelId="{8CC4A1BE-C821-4D08-AE74-F62EE6AC28C0}" type="presParOf" srcId="{BBFDC88D-D425-447A-8197-A52894F94662}" destId="{2CFA4AE1-0214-4674-AF99-48B7BC01026B}" srcOrd="0" destOrd="0" presId="urn:diagrams.loki3.com/BracketList"/>
    <dgm:cxn modelId="{6F0A7BCD-49C7-4670-AF38-EFD410A229E8}" type="presParOf" srcId="{BBFDC88D-D425-447A-8197-A52894F94662}" destId="{B8C2B38C-DF45-4633-AF9E-26E89DBA9977}" srcOrd="1" destOrd="0" presId="urn:diagrams.loki3.com/BracketList"/>
    <dgm:cxn modelId="{09F00F44-E551-470A-8ECF-A05AB05A1E5D}" type="presParOf" srcId="{BBFDC88D-D425-447A-8197-A52894F94662}" destId="{984B7A69-B828-4FB0-879E-C5A4CA4506DA}" srcOrd="2"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4AC9F-415A-4005-88A5-C17187D09C86}">
      <dsp:nvSpPr>
        <dsp:cNvPr id="0" name=""/>
        <dsp:cNvSpPr/>
      </dsp:nvSpPr>
      <dsp:spPr>
        <a:xfrm>
          <a:off x="187183" y="-46092"/>
          <a:ext cx="7219920" cy="1961321"/>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E8A82-7F5B-422D-906A-3EBE8C023DCE}">
      <dsp:nvSpPr>
        <dsp:cNvPr id="0" name=""/>
        <dsp:cNvSpPr/>
      </dsp:nvSpPr>
      <dsp:spPr>
        <a:xfrm>
          <a:off x="1353716" y="1254637"/>
          <a:ext cx="72176" cy="72176"/>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D38D9-AB55-4929-AC33-D4D689D389E3}">
      <dsp:nvSpPr>
        <dsp:cNvPr id="0" name=""/>
        <dsp:cNvSpPr/>
      </dsp:nvSpPr>
      <dsp:spPr>
        <a:xfrm>
          <a:off x="292737" y="868771"/>
          <a:ext cx="1566551" cy="65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24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100% FDI automatic route in manufacturing</a:t>
          </a:r>
        </a:p>
      </dsp:txBody>
      <dsp:txXfrm>
        <a:off x="292737" y="868771"/>
        <a:ext cx="1566551" cy="651164"/>
      </dsp:txXfrm>
    </dsp:sp>
    <dsp:sp modelId="{CD6F2752-7416-418F-8A98-AF2485F7E4F9}">
      <dsp:nvSpPr>
        <dsp:cNvPr id="0" name=""/>
        <dsp:cNvSpPr/>
      </dsp:nvSpPr>
      <dsp:spPr>
        <a:xfrm>
          <a:off x="2645414" y="902526"/>
          <a:ext cx="112972" cy="112972"/>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F88A8-CA27-48D6-85CF-9A0964B6D068}">
      <dsp:nvSpPr>
        <dsp:cNvPr id="0" name=""/>
        <dsp:cNvSpPr/>
      </dsp:nvSpPr>
      <dsp:spPr>
        <a:xfrm>
          <a:off x="2179806" y="350258"/>
          <a:ext cx="1427256" cy="617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62"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Major labour reforms has been reformed to improve ease of doing business</a:t>
          </a:r>
        </a:p>
      </dsp:txBody>
      <dsp:txXfrm>
        <a:off x="2179806" y="350258"/>
        <a:ext cx="1427256" cy="617027"/>
      </dsp:txXfrm>
    </dsp:sp>
    <dsp:sp modelId="{392B8E6D-E0FE-44E2-8140-46D338C1C71C}">
      <dsp:nvSpPr>
        <dsp:cNvPr id="0" name=""/>
        <dsp:cNvSpPr/>
      </dsp:nvSpPr>
      <dsp:spPr>
        <a:xfrm>
          <a:off x="3712993" y="639213"/>
          <a:ext cx="150629" cy="150629"/>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1A769-2D1C-4738-B3B5-567A26BC2F0A}">
      <dsp:nvSpPr>
        <dsp:cNvPr id="0" name=""/>
        <dsp:cNvSpPr/>
      </dsp:nvSpPr>
      <dsp:spPr>
        <a:xfrm>
          <a:off x="3034014" y="1103968"/>
          <a:ext cx="1658043" cy="520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1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Large base of entrepreneurs, more than 20000 start-ups</a:t>
          </a:r>
        </a:p>
      </dsp:txBody>
      <dsp:txXfrm>
        <a:off x="3034014" y="1103968"/>
        <a:ext cx="1658043" cy="520256"/>
      </dsp:txXfrm>
    </dsp:sp>
    <dsp:sp modelId="{6CEF9DB8-B9DF-49FF-B926-F2A6DE10C327}">
      <dsp:nvSpPr>
        <dsp:cNvPr id="0" name=""/>
        <dsp:cNvSpPr/>
      </dsp:nvSpPr>
      <dsp:spPr>
        <a:xfrm>
          <a:off x="4813469" y="491553"/>
          <a:ext cx="194563" cy="19456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45766-F2BD-471C-9B6C-4490F104F8DB}">
      <dsp:nvSpPr>
        <dsp:cNvPr id="0" name=""/>
        <dsp:cNvSpPr/>
      </dsp:nvSpPr>
      <dsp:spPr>
        <a:xfrm>
          <a:off x="3960598" y="0"/>
          <a:ext cx="1494350" cy="59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5"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0.84 Trillion Euros pipeline infrastructure to be completed by 2025</a:t>
          </a:r>
        </a:p>
      </dsp:txBody>
      <dsp:txXfrm>
        <a:off x="3960598" y="0"/>
        <a:ext cx="1494350" cy="596831"/>
      </dsp:txXfrm>
    </dsp:sp>
    <dsp:sp modelId="{623819D9-EE41-4064-9B7E-441AE18C2748}">
      <dsp:nvSpPr>
        <dsp:cNvPr id="0" name=""/>
        <dsp:cNvSpPr/>
      </dsp:nvSpPr>
      <dsp:spPr>
        <a:xfrm>
          <a:off x="6152714" y="372350"/>
          <a:ext cx="247910" cy="24791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D4045-8176-482D-BBE9-7AB2E234F3C7}">
      <dsp:nvSpPr>
        <dsp:cNvPr id="0" name=""/>
        <dsp:cNvSpPr/>
      </dsp:nvSpPr>
      <dsp:spPr>
        <a:xfrm>
          <a:off x="5460268" y="873438"/>
          <a:ext cx="2123398" cy="34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63"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Aggressive corporate tax cuts and removal of dividend distribution tax</a:t>
          </a:r>
        </a:p>
      </dsp:txBody>
      <dsp:txXfrm>
        <a:off x="5460268" y="873438"/>
        <a:ext cx="2123398" cy="344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1FD67-247C-4CBC-8D66-32228FE0B1DF}">
      <dsp:nvSpPr>
        <dsp:cNvPr id="0" name=""/>
        <dsp:cNvSpPr/>
      </dsp:nvSpPr>
      <dsp:spPr>
        <a:xfrm>
          <a:off x="1350929" y="195581"/>
          <a:ext cx="991904" cy="51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Top 10 FDI Destinations in World</a:t>
          </a:r>
        </a:p>
      </dsp:txBody>
      <dsp:txXfrm>
        <a:off x="1350929" y="195581"/>
        <a:ext cx="991904" cy="517275"/>
      </dsp:txXfrm>
    </dsp:sp>
    <dsp:sp modelId="{400B09D1-8B90-4E26-909B-858F2B062904}">
      <dsp:nvSpPr>
        <dsp:cNvPr id="0" name=""/>
        <dsp:cNvSpPr/>
      </dsp:nvSpPr>
      <dsp:spPr>
        <a:xfrm>
          <a:off x="2342834" y="195581"/>
          <a:ext cx="198380" cy="5172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D3D153-9DFF-40AD-8110-E1470F8D4DC4}">
      <dsp:nvSpPr>
        <dsp:cNvPr id="0" name=""/>
        <dsp:cNvSpPr/>
      </dsp:nvSpPr>
      <dsp:spPr>
        <a:xfrm>
          <a:off x="1350929" y="752456"/>
          <a:ext cx="991904" cy="51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6</a:t>
          </a:r>
          <a:r>
            <a:rPr lang="en-US" sz="1100" kern="1200" baseline="30000" dirty="0"/>
            <a:t>th</a:t>
          </a:r>
          <a:r>
            <a:rPr lang="en-US" sz="1100" kern="1200" dirty="0"/>
            <a:t> among top manufacturing countries</a:t>
          </a:r>
        </a:p>
      </dsp:txBody>
      <dsp:txXfrm>
        <a:off x="1350929" y="752456"/>
        <a:ext cx="991904" cy="517275"/>
      </dsp:txXfrm>
    </dsp:sp>
    <dsp:sp modelId="{AFF00B53-222F-4EF6-BCC6-4F01D6C82CDD}">
      <dsp:nvSpPr>
        <dsp:cNvPr id="0" name=""/>
        <dsp:cNvSpPr/>
      </dsp:nvSpPr>
      <dsp:spPr>
        <a:xfrm>
          <a:off x="2342834" y="752456"/>
          <a:ext cx="198380" cy="5172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FA4AE1-0214-4674-AF99-48B7BC01026B}">
      <dsp:nvSpPr>
        <dsp:cNvPr id="0" name=""/>
        <dsp:cNvSpPr/>
      </dsp:nvSpPr>
      <dsp:spPr>
        <a:xfrm>
          <a:off x="1350929" y="1309331"/>
          <a:ext cx="991904"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Most competitive economy in South Asia</a:t>
          </a:r>
        </a:p>
      </dsp:txBody>
      <dsp:txXfrm>
        <a:off x="1350929" y="1309331"/>
        <a:ext cx="991904" cy="680625"/>
      </dsp:txXfrm>
    </dsp:sp>
    <dsp:sp modelId="{B8C2B38C-DF45-4633-AF9E-26E89DBA9977}">
      <dsp:nvSpPr>
        <dsp:cNvPr id="0" name=""/>
        <dsp:cNvSpPr/>
      </dsp:nvSpPr>
      <dsp:spPr>
        <a:xfrm>
          <a:off x="2342834" y="1309331"/>
          <a:ext cx="198380" cy="680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0.11817</cdr:y>
    </cdr:to>
    <cdr:sp macro="" textlink="">
      <cdr:nvSpPr>
        <cdr:cNvPr id="2" name="TextBox 4">
          <a:extLst xmlns:a="http://schemas.openxmlformats.org/drawingml/2006/main">
            <a:ext uri="{FF2B5EF4-FFF2-40B4-BE49-F238E27FC236}">
              <a16:creationId xmlns:a16="http://schemas.microsoft.com/office/drawing/2014/main" id="{1E0E1011-80E0-49F5-AE26-B5372A2BBAAC}"/>
            </a:ext>
          </a:extLst>
        </cdr:cNvPr>
        <cdr:cNvSpPr txBox="1"/>
      </cdr:nvSpPr>
      <cdr:spPr>
        <a:xfrm xmlns:a="http://schemas.openxmlformats.org/drawingml/2006/main">
          <a:off x="-423437" y="-4129808"/>
          <a:ext cx="8297124" cy="29206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Investment in Renewable Energy Capacity by Sector in 2019 (USD Billion)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8E0D5-E503-45C8-84BD-50FB13EA7BCC}" type="datetimeFigureOut">
              <a:rPr lang="en-US" smtClean="0"/>
              <a:t>9/27/2021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D050-7EE3-4B10-90FF-F532BED08C7A}" type="slidenum">
              <a:rPr lang="en-US" smtClean="0"/>
              <a:t>‹#›</a:t>
            </a:fld>
            <a:endParaRPr lang="en-US" dirty="0"/>
          </a:p>
        </p:txBody>
      </p:sp>
    </p:spTree>
    <p:extLst>
      <p:ext uri="{BB962C8B-B14F-4D97-AF65-F5344CB8AC3E}">
        <p14:creationId xmlns:p14="http://schemas.microsoft.com/office/powerpoint/2010/main" val="956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8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25</a:t>
            </a:fld>
            <a:endParaRPr lang="en-US" dirty="0"/>
          </a:p>
        </p:txBody>
      </p:sp>
    </p:spTree>
    <p:extLst>
      <p:ext uri="{BB962C8B-B14F-4D97-AF65-F5344CB8AC3E}">
        <p14:creationId xmlns:p14="http://schemas.microsoft.com/office/powerpoint/2010/main" val="376124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26</a:t>
            </a:fld>
            <a:endParaRPr lang="en-US" dirty="0"/>
          </a:p>
        </p:txBody>
      </p:sp>
    </p:spTree>
    <p:extLst>
      <p:ext uri="{BB962C8B-B14F-4D97-AF65-F5344CB8AC3E}">
        <p14:creationId xmlns:p14="http://schemas.microsoft.com/office/powerpoint/2010/main" val="3850127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27</a:t>
            </a:fld>
            <a:endParaRPr lang="en-US" dirty="0"/>
          </a:p>
        </p:txBody>
      </p:sp>
    </p:spTree>
    <p:extLst>
      <p:ext uri="{BB962C8B-B14F-4D97-AF65-F5344CB8AC3E}">
        <p14:creationId xmlns:p14="http://schemas.microsoft.com/office/powerpoint/2010/main" val="170549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428946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29</a:t>
            </a:fld>
            <a:endParaRPr lang="en-US" dirty="0"/>
          </a:p>
        </p:txBody>
      </p:sp>
    </p:spTree>
    <p:extLst>
      <p:ext uri="{BB962C8B-B14F-4D97-AF65-F5344CB8AC3E}">
        <p14:creationId xmlns:p14="http://schemas.microsoft.com/office/powerpoint/2010/main" val="310378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63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78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78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16</a:t>
            </a:fld>
            <a:endParaRPr lang="en-US" dirty="0"/>
          </a:p>
        </p:txBody>
      </p:sp>
    </p:spTree>
    <p:extLst>
      <p:ext uri="{BB962C8B-B14F-4D97-AF65-F5344CB8AC3E}">
        <p14:creationId xmlns:p14="http://schemas.microsoft.com/office/powerpoint/2010/main" val="2200867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38</a:t>
            </a:fld>
            <a:endParaRPr lang="en-US" dirty="0"/>
          </a:p>
        </p:txBody>
      </p:sp>
    </p:spTree>
    <p:extLst>
      <p:ext uri="{BB962C8B-B14F-4D97-AF65-F5344CB8AC3E}">
        <p14:creationId xmlns:p14="http://schemas.microsoft.com/office/powerpoint/2010/main" val="20035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448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339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47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23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399337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79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231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129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711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271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52</a:t>
            </a:fld>
            <a:endParaRPr lang="en-US" dirty="0"/>
          </a:p>
        </p:txBody>
      </p:sp>
    </p:spTree>
    <p:extLst>
      <p:ext uri="{BB962C8B-B14F-4D97-AF65-F5344CB8AC3E}">
        <p14:creationId xmlns:p14="http://schemas.microsoft.com/office/powerpoint/2010/main" val="2217353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860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83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29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629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335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72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494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64</a:t>
            </a:fld>
            <a:endParaRPr lang="en-US" dirty="0"/>
          </a:p>
        </p:txBody>
      </p:sp>
    </p:spTree>
    <p:extLst>
      <p:ext uri="{BB962C8B-B14F-4D97-AF65-F5344CB8AC3E}">
        <p14:creationId xmlns:p14="http://schemas.microsoft.com/office/powerpoint/2010/main" val="1124843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76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extLst>
      <p:ext uri="{BB962C8B-B14F-4D97-AF65-F5344CB8AC3E}">
        <p14:creationId xmlns:p14="http://schemas.microsoft.com/office/powerpoint/2010/main" val="3895231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0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56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90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71</a:t>
            </a:fld>
            <a:endParaRPr lang="en-US" dirty="0"/>
          </a:p>
        </p:txBody>
      </p:sp>
    </p:spTree>
    <p:extLst>
      <p:ext uri="{BB962C8B-B14F-4D97-AF65-F5344CB8AC3E}">
        <p14:creationId xmlns:p14="http://schemas.microsoft.com/office/powerpoint/2010/main" val="582275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282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079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6D050-7EE3-4B10-90FF-F532BED08C7A}" type="slidenum">
              <a:rPr lang="en-US" smtClean="0"/>
              <a:t>79</a:t>
            </a:fld>
            <a:endParaRPr lang="en-US" dirty="0"/>
          </a:p>
        </p:txBody>
      </p:sp>
    </p:spTree>
    <p:extLst>
      <p:ext uri="{BB962C8B-B14F-4D97-AF65-F5344CB8AC3E}">
        <p14:creationId xmlns:p14="http://schemas.microsoft.com/office/powerpoint/2010/main" val="681625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94</a:t>
            </a:fld>
            <a:endParaRPr lang="en-US" dirty="0"/>
          </a:p>
        </p:txBody>
      </p:sp>
    </p:spTree>
    <p:extLst>
      <p:ext uri="{BB962C8B-B14F-4D97-AF65-F5344CB8AC3E}">
        <p14:creationId xmlns:p14="http://schemas.microsoft.com/office/powerpoint/2010/main" val="641226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95</a:t>
            </a:fld>
            <a:endParaRPr lang="en-US" dirty="0"/>
          </a:p>
        </p:txBody>
      </p:sp>
    </p:spTree>
    <p:extLst>
      <p:ext uri="{BB962C8B-B14F-4D97-AF65-F5344CB8AC3E}">
        <p14:creationId xmlns:p14="http://schemas.microsoft.com/office/powerpoint/2010/main" val="3059070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extLst>
      <p:ext uri="{BB962C8B-B14F-4D97-AF65-F5344CB8AC3E}">
        <p14:creationId xmlns:p14="http://schemas.microsoft.com/office/powerpoint/2010/main" val="2219627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21</a:t>
            </a:fld>
            <a:endParaRPr lang="en-US" dirty="0"/>
          </a:p>
        </p:txBody>
      </p:sp>
    </p:spTree>
    <p:extLst>
      <p:ext uri="{BB962C8B-B14F-4D97-AF65-F5344CB8AC3E}">
        <p14:creationId xmlns:p14="http://schemas.microsoft.com/office/powerpoint/2010/main" val="3284883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22</a:t>
            </a:fld>
            <a:endParaRPr lang="en-US" dirty="0"/>
          </a:p>
        </p:txBody>
      </p:sp>
    </p:spTree>
    <p:extLst>
      <p:ext uri="{BB962C8B-B14F-4D97-AF65-F5344CB8AC3E}">
        <p14:creationId xmlns:p14="http://schemas.microsoft.com/office/powerpoint/2010/main" val="174977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23</a:t>
            </a:fld>
            <a:endParaRPr lang="en-US" dirty="0"/>
          </a:p>
        </p:txBody>
      </p:sp>
    </p:spTree>
    <p:extLst>
      <p:ext uri="{BB962C8B-B14F-4D97-AF65-F5344CB8AC3E}">
        <p14:creationId xmlns:p14="http://schemas.microsoft.com/office/powerpoint/2010/main" val="2852542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24</a:t>
            </a:fld>
            <a:endParaRPr lang="en-US" dirty="0"/>
          </a:p>
        </p:txBody>
      </p:sp>
    </p:spTree>
    <p:extLst>
      <p:ext uri="{BB962C8B-B14F-4D97-AF65-F5344CB8AC3E}">
        <p14:creationId xmlns:p14="http://schemas.microsoft.com/office/powerpoint/2010/main" val="3420548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CE6-A900-4480-B8AC-C2E1F55B3D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5C8526-201C-4A5B-AFEC-32CC79815D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109C7E-A281-47AA-9605-59CB899DCDD6}"/>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DF5F4193-67DC-4A35-8CF7-C4812E40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DD84B7-2334-4E95-8769-1A680603906E}"/>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10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2BA1-4A88-4825-ABF5-B00298349C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D89DC-1BCC-4304-97FF-CB0A42CCE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04A7B-91C4-4AF3-8BFE-EBDE8EA301D0}"/>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07113D1F-A88B-4E21-AF16-E973F3852C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DCA9EE-7CAB-4920-AB70-6219921843AC}"/>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36300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986089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13565936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1871683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9828549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35452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0C5A5E-618B-4C40-8E79-F134FA08B2D5}"/>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9BCB081-6A7E-4043-BB17-9186ACD3F2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32FBDDB9-C2A8-48C9-9671-0B770DBB222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09ED75B-3E58-4EB5-A7F8-F849C691CAF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6385ABE3-24BA-46A7-8D36-55335D7E2BD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5BBF2CDB-90B9-4A92-B479-28090933CD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578E7E52-D96F-4D16-A54A-E3C9ACBC991F}"/>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4357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13377662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3029534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0574934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339586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509D3-991F-49E0-B4AE-A405A3212B2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890AB-C861-4D62-B5C7-BF0D9D02A0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41AE1-505D-4030-A035-3472BB2AD338}"/>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B26C3B7C-97F9-4C75-AB2E-00CDC4E03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FE796-DB9D-4B51-AF1C-E7CDFAAA82F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825870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9D9517-4857-41E4-8C36-F026EAEB286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7F692B7-3C64-4DC5-A7AE-63D7B8DB6E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A6178805-A554-448F-871A-22AD16B0D66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280A8C-DEFF-469E-9D87-0D4A809EEE9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5C05F138-C780-465B-A231-7EF5B25D774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23BE4E85-E320-4E7F-A7E8-763B9E92DC4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12A3286C-24E3-4B00-A332-AC5B254AE81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335054"/>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7F429-34C9-49D0-B121-4DC603E1775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13120"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9"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2652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DE431C-342A-49B2-B836-9353BBDE47A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5BFB15B-6DC7-4EE8-9F86-2AE424E6A1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81A69AD7-C301-427A-A9ED-5AF5F93EED32}"/>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BBC8ADF-466E-4A13-9DF9-DE73020E280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DC36AD3-6F0B-4B20-BC9B-EFCF74F9534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67F3AA73-7792-4AFB-86ED-22D3AC8D428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1CCF78B5-EA26-4266-BD1B-621367F2DB03}"/>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832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market size chart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C3F130-6063-4CA3-857E-1B3B6750962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93C6E11-7EE5-4FF5-A369-E8AA7C057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25E6DC52-7D2D-42A1-97BA-4E0E301A32F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D9DE5B6-0A03-4051-BE2A-6E9F39CD5F8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BABE4957-AC05-4B19-AF73-4785210F30A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1686971C-33E3-4534-A4F8-0B03E8E7ADB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1" name="Straight Connector 20">
            <a:extLst>
              <a:ext uri="{FF2B5EF4-FFF2-40B4-BE49-F238E27FC236}">
                <a16:creationId xmlns:a16="http://schemas.microsoft.com/office/drawing/2014/main" id="{AFD60851-6ED9-4EF8-BFB1-5D5FAFEEA84E}"/>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4767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602141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9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78492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828761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38239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65026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775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532999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2033825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4454882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051258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854635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A06243-6B27-48F3-9C56-3CE8E4614A7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72726EE-A6AD-4D46-A6D5-615AB2F290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1BCADBB7-86DC-4A8B-B6A8-F88D8674C01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1BDB2B3-9CA4-4A51-B001-00E84899505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10221F85-2F6D-48D6-885D-1034AF94121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B60F123-AAAA-4DB4-92FF-371BBF6332A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42D9CEBB-7073-4AEB-BC1B-18AE9BBA732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5170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11DD9A-F50E-4A03-8E36-DB1B5888358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3AB1D97-B47C-4EE3-91DC-BD950975E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752FBFA9-B080-404A-9E6D-E087ABF7CAD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D92A7F7-DDB6-4532-8918-ED1CDE8924B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7EC7AB5D-5905-4025-B980-EA3F1198181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06F4EAC9-C401-4536-B5CD-269FC4F6306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FEA5A11F-12F1-4C35-A01C-8F68D4B570D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930020"/>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5C051F-497D-4BDA-9350-F3E01020FB5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399C2A9-D6FD-4B45-9BB6-197371BF3D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009F3041-2999-442F-9E31-FDD804E42B9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B53C7DB-D1B2-4AF1-AA65-22FA547D6D4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48C15B56-D012-4FD7-A4A0-01C9353B627D}"/>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A4E48303-C229-4045-8446-D82E81C6A6F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0C5C598D-711A-4A1C-9B30-E33968490921}"/>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892633"/>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20857F-CC3E-44FF-A5CA-598A9FBBE5C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AA590A4-41AC-4ACF-8B56-AB8B2DAD6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88289391-D418-4BAA-89EA-05576F2CE16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4E7D0C-4D15-4DF4-8DF3-BCAD98E8F46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14DF0CBF-483D-4573-AA33-574AB9FA2AA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5C115F1-8F85-4303-8B2C-2F679C0FB93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5C095926-D393-4B93-969E-7AA78FE1620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793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CCEA93-25E9-40D6-B5E5-660A41F1BB6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50FEDC7-AEF8-4CBD-9B3C-0B8C7C0868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83F6A4B6-D227-4EA2-B60E-F946B0BC3A0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AA449C6-CCA4-4CB5-8FC5-AB60071D14E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696AE73F-F208-4A94-A458-E5F9505CB96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0F8CAD39-C419-46DD-8D0E-CC2DAC5D8AA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4" name="Straight Connector 23">
            <a:extLst>
              <a:ext uri="{FF2B5EF4-FFF2-40B4-BE49-F238E27FC236}">
                <a16:creationId xmlns:a16="http://schemas.microsoft.com/office/drawing/2014/main" id="{5F5DF5EA-CCBA-4887-80C0-86525442CA4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26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D3C542-382C-4ADF-94EF-FEBCB7D461A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10287B01-4014-46D4-ACE3-B203D4CCC3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8" name="Rectangle 27">
            <a:extLst>
              <a:ext uri="{FF2B5EF4-FFF2-40B4-BE49-F238E27FC236}">
                <a16:creationId xmlns:a16="http://schemas.microsoft.com/office/drawing/2014/main" id="{EF5BC528-854F-428E-B3DA-DEFC0516901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1B215E79-F5AC-40C6-9041-ECA93E40D2F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Slide Number Placeholder 7">
            <a:extLst>
              <a:ext uri="{FF2B5EF4-FFF2-40B4-BE49-F238E27FC236}">
                <a16:creationId xmlns:a16="http://schemas.microsoft.com/office/drawing/2014/main" id="{81FDC1E7-828E-406C-AC07-806ED39481F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1" name="Footer Placeholder 6">
            <a:extLst>
              <a:ext uri="{FF2B5EF4-FFF2-40B4-BE49-F238E27FC236}">
                <a16:creationId xmlns:a16="http://schemas.microsoft.com/office/drawing/2014/main" id="{ECA1798D-15A5-461D-A860-F08A583DBFE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56C00EF1-08D2-458B-B8A1-7BB00F30336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445524"/>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AF752BD-8160-4692-9922-F238B77E2AB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9B65A92-5495-4CD3-A49A-3DD119B85A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B9B92D36-0B38-4C29-8AB8-80C5D49C413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75788FB-645E-45E3-A862-58F6663CB4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028616D8-353A-4EDD-86EA-2358E79C224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20E0D5D8-492E-4743-A4EE-909AF531D34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7" name="Straight Connector 16">
            <a:extLst>
              <a:ext uri="{FF2B5EF4-FFF2-40B4-BE49-F238E27FC236}">
                <a16:creationId xmlns:a16="http://schemas.microsoft.com/office/drawing/2014/main" id="{FB427CE5-D129-4D57-A3D4-CDDFC64B060A}"/>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507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2533114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0167704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4281318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40432044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9187144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040277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822506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7881615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776648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27A493B-AF76-40D9-8AAB-416A0AEF69D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F669E01-7C33-4E57-8B9C-3CE7C1D4A2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C6434710-F7AD-4DB3-84AD-2B34F6D5110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E8C62C9-A1AD-47B6-9D7E-6CE8E47F8E1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3B042B5E-9F7E-46F4-B21B-E6F023D0F40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96A41701-7234-4704-A21E-DF70AA4BDEA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C2CF84F9-51E8-44EB-8FC0-01C209F700C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7579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8476377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338052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241D33-C205-4F17-8911-82C8F202140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47DC531-C770-4E06-9CF8-DFEDD42FE7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521BC37F-5D93-471E-8729-05B004F91F3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EB177F3-3B4E-4D93-A420-874DA4679EA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3B69561F-FE82-45EE-A2FA-D0154A1F3D9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0F6143F8-A485-4FC3-A69C-ECFC8416EFD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2AAC55DD-698F-420C-A3D5-C76FC7BD31C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942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716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42C4D469-5753-4B19-9A41-878AB10AAAF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333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92BC382-7697-4E78-9A3A-3F508AE96C8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DD68AC7-F1B6-48E5-8DA4-04B634E46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454C7613-BE67-4A68-AD2C-979C03A5F85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59E62BB-6F8B-4A6E-8B09-3E7EE22E07FA}"/>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8237155F-49E5-4233-B8D9-52CB06117F1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3FC9ACB6-FF0E-449E-85AE-F567AF634832}"/>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DB9EF5BD-25B9-41A9-834F-92A5BC0D710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15917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4" name="Rectangle 13">
            <a:extLst>
              <a:ext uri="{FF2B5EF4-FFF2-40B4-BE49-F238E27FC236}">
                <a16:creationId xmlns:a16="http://schemas.microsoft.com/office/drawing/2014/main" id="{72CDAFF2-A7F1-4012-A4CC-1659E496A0D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F0F153D-2832-4799-8659-70AE89BBC251}"/>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5253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051"/>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355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DC8-9DB8-4AFD-B5ED-7F8F7B0D6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2F1AB-7062-4E80-AB90-DA9226843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83B50-58A5-4A7C-9B40-B285370CE8AA}"/>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EF983D0F-4016-4863-9284-E385FF1C5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E6E2B-5D4D-4252-84C1-C0AA9F9C3291}"/>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4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262257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325634727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99757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95210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32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F86DBE1-81E0-445D-AA66-67629518E29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3C2B65FB-C4A1-4655-9683-9D05A26404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7" name="Rectangle 26">
            <a:extLst>
              <a:ext uri="{FF2B5EF4-FFF2-40B4-BE49-F238E27FC236}">
                <a16:creationId xmlns:a16="http://schemas.microsoft.com/office/drawing/2014/main" id="{E791F93A-94F1-4264-A082-189FD4A5147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1328204-369F-4945-A6EE-BEE96971D28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7">
            <a:extLst>
              <a:ext uri="{FF2B5EF4-FFF2-40B4-BE49-F238E27FC236}">
                <a16:creationId xmlns:a16="http://schemas.microsoft.com/office/drawing/2014/main" id="{A8518A94-BF5C-43A2-AC9B-C724D05C94D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0" name="Footer Placeholder 6">
            <a:extLst>
              <a:ext uri="{FF2B5EF4-FFF2-40B4-BE49-F238E27FC236}">
                <a16:creationId xmlns:a16="http://schemas.microsoft.com/office/drawing/2014/main" id="{13838233-D312-46B0-8813-24505583F0E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31" name="Straight Connector 30">
            <a:extLst>
              <a:ext uri="{FF2B5EF4-FFF2-40B4-BE49-F238E27FC236}">
                <a16:creationId xmlns:a16="http://schemas.microsoft.com/office/drawing/2014/main" id="{6387D09D-1231-4284-824C-4C336EAA90D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9243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D5D117-7730-42C3-878A-159E249385B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6A4332D5-BD74-4E20-81A6-368FDA7EAE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122DF50C-1C30-4FB5-97B8-A24C928FB43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8E739DC-7B2D-487B-AE93-8722131F85C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6B323F9D-1B08-4DEB-838E-DB971500A7B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B07C25FC-6E9D-4E22-8AF9-4826B95DA224}"/>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0" name="Straight Connector 19">
            <a:extLst>
              <a:ext uri="{FF2B5EF4-FFF2-40B4-BE49-F238E27FC236}">
                <a16:creationId xmlns:a16="http://schemas.microsoft.com/office/drawing/2014/main" id="{B7FDDAAC-CA7D-4BF5-986C-DD87FD3ABC9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661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4766E2-223E-4B0F-B6E8-D4AB612CC03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57DCB2A-5F8B-4426-9BF6-33F81E5171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21539747-569C-449F-9655-69D1A2BFE5C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9B0EBF5-DD85-49DD-AF98-BCB7617A11C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2971449F-C963-450A-A0AA-3F4B94D1BA3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477999BF-550B-4CA0-82F8-37EFBB98DD7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C18944CF-C20B-433A-A8DB-F6E5488EE77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1328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FDE185F-71A0-4B6E-AE25-7B9BC45CB76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B7F481-AC07-4072-ADB8-81764F11FC1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657512F-38F9-4AF3-8436-996E6914D1D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B1D7BEE2-9CA1-4806-B834-D2AF8DF2122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14D5B0CB-2017-42C9-81DE-F9DF698F12C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447429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3601BD41-B50A-4D42-B8B7-83F617A83325}"/>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30220F-BC01-42C9-A003-9EEE71CC266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AB7A8293-AD7C-4343-9925-CE8915543AB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FA84B012-C5A4-4AA8-A380-1AE257BDD5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4" name="Rectangle 13">
            <a:extLst>
              <a:ext uri="{FF2B5EF4-FFF2-40B4-BE49-F238E27FC236}">
                <a16:creationId xmlns:a16="http://schemas.microsoft.com/office/drawing/2014/main" id="{B39793D7-28F5-4C4E-9707-CA721B6310C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4227B006-9FDF-4657-931A-AD62BC075C5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9927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5315-E36F-40A8-B9EC-4F1AA67EEAB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86B73A-91E8-47FF-9915-E920384ED90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CE578-0EF1-4AAB-BFDF-F49018A8A8D9}"/>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01672498-B3B1-4088-AEDC-C36B62F9D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0619F-3C25-4EE6-8D5E-5D7D6D6B63A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01129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3E9EE873-B077-4255-A0CB-4EB7BCCDB70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15F02E3F-5584-43F0-A95A-0D7B68AC3E9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444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B9D1D33-0FFA-48F9-938D-A6B8FDAA2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6" name="Rectangle 15">
            <a:extLst>
              <a:ext uri="{FF2B5EF4-FFF2-40B4-BE49-F238E27FC236}">
                <a16:creationId xmlns:a16="http://schemas.microsoft.com/office/drawing/2014/main" id="{7867B5BC-77ED-4F24-A6E5-0450BF27775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947BD22-BF16-4600-BC2D-CEEBE4510FD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477B0F9-D1F6-4778-9E1A-26B3FB6C141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CD03CCC-7210-41D9-AFB3-F335D8304D9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0FFF3286-DFB9-4F67-8FD1-AA8514238F0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73C834B5-850F-4E9B-B6D8-F7D42BD078F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011156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0CA58-6609-443F-998E-11C4BE3449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7" name="Rectangle 16">
            <a:extLst>
              <a:ext uri="{FF2B5EF4-FFF2-40B4-BE49-F238E27FC236}">
                <a16:creationId xmlns:a16="http://schemas.microsoft.com/office/drawing/2014/main" id="{4FB98639-9469-40BA-84ED-6E464805804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B5740EA-D9DA-4394-93C5-A1BA3A6F179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DEC069A-BF1A-47F9-AD70-8DD3E9EDDD1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EC16840-6726-44CC-9A44-9B5E3035959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F7D825FB-5E7F-4689-82F7-80EBF800BB7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B9B72072-EA99-4E06-BD67-43FC40BF65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70114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5"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757321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1FD29A-6789-40B0-9463-E326722312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0D7BF6AB-3229-4CE3-B6A3-B39D8A22BF2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58AA4CB-40C0-47A8-B39C-6DEB5AC27B8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80DDC9-7F82-4C0D-913F-D9FBF137CC0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462D753-9B62-443B-9A5F-F04BBA678E7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437B7419-5892-49EF-883D-3E894099708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1C3D8720-C2E1-4B15-83C4-6939711FDFE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071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Content writing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1695C2-05E9-495E-99A9-0726D178E4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81EAEB9F-2823-4FD2-AB82-3958FC6CC6F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54855B17-B7C7-41DC-B51B-7B247BDF952C}"/>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2F33B2C-12A6-450E-A8AA-98A6A55B821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45C4587-DF1B-4054-96F2-E85D1220F94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7722F90A-07F3-424B-B8ED-13B1739F663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C68B6298-7CE5-41C9-BF2D-FDD9F5CFCF0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5603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B2C839-381B-4038-845E-9F5F2E8C08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8" name="Rectangle 17">
            <a:extLst>
              <a:ext uri="{FF2B5EF4-FFF2-40B4-BE49-F238E27FC236}">
                <a16:creationId xmlns:a16="http://schemas.microsoft.com/office/drawing/2014/main" id="{9C5F1279-5BC1-4550-BA04-D02CA568426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39C3249-E443-4022-9F87-634FC17E7E1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F939FE6-BA5F-4E03-B9CA-8BF79B930DB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7A993BD-00F3-445C-84D4-6AC04BCD517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7">
            <a:extLst>
              <a:ext uri="{FF2B5EF4-FFF2-40B4-BE49-F238E27FC236}">
                <a16:creationId xmlns:a16="http://schemas.microsoft.com/office/drawing/2014/main" id="{974604EE-215E-448D-BB69-47FB7FAC4D4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4A63E77C-7291-409D-A4EC-03EF57C8BFD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846388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3906909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8060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18741-C12B-435E-BE9A-FFF06A251FAE}"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321203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A920-BAFA-4617-89E5-AA72A8BF5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797C7-7422-44F3-9A88-45C6271A526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B511-07E2-4DA6-B25A-35F0A5C5F0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015BB-ADCC-48D5-871C-F5773D5919C3}"/>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a:extLst>
              <a:ext uri="{FF2B5EF4-FFF2-40B4-BE49-F238E27FC236}">
                <a16:creationId xmlns:a16="http://schemas.microsoft.com/office/drawing/2014/main" id="{5EC618AB-4901-4FFF-A167-BA4117F4FB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E2AA42-66D9-4BFB-A527-4F7352A2E21F}"/>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77222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087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821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502650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465337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536286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4E00A77-CCE1-4716-9DBA-7C062191635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6322970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4591355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982555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09311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70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CBBD-C440-4020-85FE-256FFB3A19E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4068E0-F3FF-4CB9-95F3-495D6D86E3B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A679DBD-95E4-47F7-94C8-8768C09A95F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24C04-FC30-42DD-A2DF-3298065A704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28D67-85A1-4AF5-8063-C6E0B7D23E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5AE81-F5BB-4AF8-8F4B-E7DFA4400921}"/>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8" name="Footer Placeholder 7">
            <a:extLst>
              <a:ext uri="{FF2B5EF4-FFF2-40B4-BE49-F238E27FC236}">
                <a16:creationId xmlns:a16="http://schemas.microsoft.com/office/drawing/2014/main" id="{9B638903-93F4-4E1E-BDC4-89E6AEA039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F3EF75-866A-4230-BBD0-98C27D7B7F7A}"/>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94766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91209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09D0EF-5EAD-48F8-A228-1E8C477EF7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4" name="Rectangle 13">
            <a:extLst>
              <a:ext uri="{FF2B5EF4-FFF2-40B4-BE49-F238E27FC236}">
                <a16:creationId xmlns:a16="http://schemas.microsoft.com/office/drawing/2014/main" id="{41C68D84-E6FC-4C4D-81ED-F9357C3DBC1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9D465C1C-820B-4037-896D-C8CF056AE5AA}"/>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CA0A08D-018B-47D3-AEDB-B64086A2DA2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00819DA-A929-4760-BB2C-727AF1838A8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1AEA131A-347F-42DF-BA67-DA7BF9B0B50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CBC1ACF6-E54F-45BD-B8C6-9212B51798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0520517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B3AFC0-890A-4089-BB8B-028F89247E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8" name="Rectangle 17">
            <a:extLst>
              <a:ext uri="{FF2B5EF4-FFF2-40B4-BE49-F238E27FC236}">
                <a16:creationId xmlns:a16="http://schemas.microsoft.com/office/drawing/2014/main" id="{0D0E4EC3-D0C5-4399-99E5-201911F3AEA2}"/>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60FE1BCF-2F28-49D2-B097-08D1826457E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8C80A3-95C9-47EF-BAD6-5FAA6B48A2F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452F5E5-3F4A-4051-8837-9E8B605F06C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7">
            <a:extLst>
              <a:ext uri="{FF2B5EF4-FFF2-40B4-BE49-F238E27FC236}">
                <a16:creationId xmlns:a16="http://schemas.microsoft.com/office/drawing/2014/main" id="{68D8DC2B-1D56-4A08-A4A2-6CDAD1EF774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5" name="Footer Placeholder 6">
            <a:extLst>
              <a:ext uri="{FF2B5EF4-FFF2-40B4-BE49-F238E27FC236}">
                <a16:creationId xmlns:a16="http://schemas.microsoft.com/office/drawing/2014/main" id="{47D6D5CF-1565-4577-9B7E-BF17AC9C45B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5687256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D88A2A-D663-4EC6-960B-A676989463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77B110D3-A8C7-49D8-8271-C0807BC1F5E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BA45E7A-7AB0-48B4-B7F7-97273544000F}"/>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7CDD0A-1773-477C-A0B1-4B4BC4E71E8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E93C484-F981-4E37-A8BF-520EEBD9EB4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7">
            <a:extLst>
              <a:ext uri="{FF2B5EF4-FFF2-40B4-BE49-F238E27FC236}">
                <a16:creationId xmlns:a16="http://schemas.microsoft.com/office/drawing/2014/main" id="{B2F71714-3E09-4D8C-B112-C8B467689786}"/>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6" name="Footer Placeholder 6">
            <a:extLst>
              <a:ext uri="{FF2B5EF4-FFF2-40B4-BE49-F238E27FC236}">
                <a16:creationId xmlns:a16="http://schemas.microsoft.com/office/drawing/2014/main" id="{B6457799-7D9C-4E8E-8AC4-67B1728693A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46393437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30124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8387657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48412978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ontent writing ">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B42DFD-A717-4490-BFE6-92302D364C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9" name="Rectangle 18">
            <a:extLst>
              <a:ext uri="{FF2B5EF4-FFF2-40B4-BE49-F238E27FC236}">
                <a16:creationId xmlns:a16="http://schemas.microsoft.com/office/drawing/2014/main" id="{E849113C-82DE-4463-9FEF-C903528E84F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4C83B482-3A5C-4A6E-92B1-4C28B5D2745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798A61-81F8-4DB2-8D95-389D965F209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6386DBC-3B55-4DA3-B863-A70852BC23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lide Number Placeholder 7">
            <a:extLst>
              <a:ext uri="{FF2B5EF4-FFF2-40B4-BE49-F238E27FC236}">
                <a16:creationId xmlns:a16="http://schemas.microsoft.com/office/drawing/2014/main" id="{1CF6158B-D0BE-4433-AC60-E739BCCF33E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8D329CB1-26D3-41FA-A7D8-1AAB85BB15F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78983580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D34E13-1CE5-4AAD-869D-ED216666CE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2" name="Rectangle 11">
            <a:extLst>
              <a:ext uri="{FF2B5EF4-FFF2-40B4-BE49-F238E27FC236}">
                <a16:creationId xmlns:a16="http://schemas.microsoft.com/office/drawing/2014/main" id="{493B8A27-37DB-41EB-8184-B14202D6A02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D3679DE6-699B-4360-919C-79D85323363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5EFC47-E506-48CD-A9AE-7E1AB452755D}"/>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FBC227-B1AD-4AE1-9095-AC1DEAD8D22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A2480328-50BD-4ABA-BAEA-19AE9F21265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6B470C9F-5E8C-43FC-ACCD-7C1D7739F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940797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5830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0B7A-5981-49EE-B271-7225E0E69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7D582E-D94F-4080-B83A-CDF53A08970E}"/>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4" name="Footer Placeholder 3">
            <a:extLst>
              <a:ext uri="{FF2B5EF4-FFF2-40B4-BE49-F238E27FC236}">
                <a16:creationId xmlns:a16="http://schemas.microsoft.com/office/drawing/2014/main" id="{2129B1DD-1360-4CA9-87CA-646B9C6BE5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A5368A-75E3-4320-993C-6208D82890A4}"/>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050406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17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798D5DC-07C4-4C0C-871B-182718A81F9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6900AA3F-30E1-4D20-B84B-3FE7370ED7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27" name="Rectangle 26">
            <a:extLst>
              <a:ext uri="{FF2B5EF4-FFF2-40B4-BE49-F238E27FC236}">
                <a16:creationId xmlns:a16="http://schemas.microsoft.com/office/drawing/2014/main" id="{99F421C7-EC8B-4610-86BD-1D4342B0E4C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8A38A3B-A25C-420E-9191-69C7984E12A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lide Number Placeholder 7">
            <a:extLst>
              <a:ext uri="{FF2B5EF4-FFF2-40B4-BE49-F238E27FC236}">
                <a16:creationId xmlns:a16="http://schemas.microsoft.com/office/drawing/2014/main" id="{F2D71276-F88B-4F61-8653-C8D4A9CACCC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30" name="Footer Placeholder 6">
            <a:extLst>
              <a:ext uri="{FF2B5EF4-FFF2-40B4-BE49-F238E27FC236}">
                <a16:creationId xmlns:a16="http://schemas.microsoft.com/office/drawing/2014/main" id="{79DB3451-963E-4AF2-B7B5-D75ED9C0CD5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31" name="Straight Connector 30">
            <a:extLst>
              <a:ext uri="{FF2B5EF4-FFF2-40B4-BE49-F238E27FC236}">
                <a16:creationId xmlns:a16="http://schemas.microsoft.com/office/drawing/2014/main" id="{1B7699DA-A720-4C15-AFD3-AAEF65F6FA2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098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A67670-DD99-4018-ACD9-43D3150BE0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5FFDB346-297D-41A6-85FC-1DCF5B0DB4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41561B70-15CD-4DF6-B0FF-F823804B8E9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BD75A23-CC9C-475C-9A73-9F4F078336A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690A4B2E-C3BA-43CF-BD9A-A5B62B206D3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21CD7A5E-DAC2-4B40-88B1-B44D0AC56295}"/>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0" name="Straight Connector 19">
            <a:extLst>
              <a:ext uri="{FF2B5EF4-FFF2-40B4-BE49-F238E27FC236}">
                <a16:creationId xmlns:a16="http://schemas.microsoft.com/office/drawing/2014/main" id="{0DAAC43A-22C0-47E7-ABA6-777F8191295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65271"/>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3C654B-8F4B-490E-97DF-0F69D95D36A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EE726-84C7-4E0A-92CE-3334DD6B47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8C0B77EC-5694-4E40-BF10-C05E31A6FB3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4CD732-F182-4354-A09B-AC97CF0632F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48618051-E115-4A4C-9601-2AF14823403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EF52548E-F6A6-49C4-834D-82FAF01302C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5947881E-80D3-4DED-87D6-BF9A6BC13612}"/>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981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B9AB-0971-4646-B04C-C27FDD62AEC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871E8B1-3330-4B5C-BFC7-7D648B0D8E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427E29E9-814C-4148-898A-D4FB421F119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1CAE301-139E-4352-AF44-52492A024A7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79E6AC84-9D2B-4B47-9C26-CCDCED4115FF}"/>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CA9DFD48-2437-4D4A-AB30-17C47D59AE6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2" name="Straight Connector 21">
            <a:extLst>
              <a:ext uri="{FF2B5EF4-FFF2-40B4-BE49-F238E27FC236}">
                <a16:creationId xmlns:a16="http://schemas.microsoft.com/office/drawing/2014/main" id="{74230E2C-D458-4870-A24A-28E4E657E75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4695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D9F4F9-7CBA-4C0C-B4D4-92D27473FEA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C44491E-6771-478D-B2A0-1546DEB1B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7BD68F7B-D4F3-4019-B31A-D83B1A4AD55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9A3CE92-46EA-425F-8A10-99FF5509B7C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E562AE19-2503-446F-947E-51E4130898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6D05DEA5-9838-412F-B0F1-468481A137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1319007A-94D2-4AC0-BCA5-CD045B3A4DF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42817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F02973-0CBF-45CD-9744-EAE3856BE18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194092F-CCDB-43B1-9996-491876CB7E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837B7442-B516-4AE9-ABB7-8A57F3AB6E7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B452A5E-6D80-4104-8B98-EF20B25ACCC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DDCA3208-0159-4433-A403-20EC310E420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F83865C4-4BF7-4260-85A3-3565BB4F8E1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5" name="Straight Connector 14">
            <a:extLst>
              <a:ext uri="{FF2B5EF4-FFF2-40B4-BE49-F238E27FC236}">
                <a16:creationId xmlns:a16="http://schemas.microsoft.com/office/drawing/2014/main" id="{C8D1F4BA-A97C-4F5F-814D-F62C796F7CF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628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8DED27-DA3A-47BC-8A03-317220EA84D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3109CB6-5AF0-4453-A396-D84091AD8C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B5231197-6CF9-49D1-8487-8CDE8A5EF79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ADF427-3F00-4579-A535-7E3FD7E49C7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D315A015-9C17-472A-A7E1-189F7163949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2C582261-FA75-4036-B210-3F17BF18B214}"/>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8" name="Straight Connector 17">
            <a:extLst>
              <a:ext uri="{FF2B5EF4-FFF2-40B4-BE49-F238E27FC236}">
                <a16:creationId xmlns:a16="http://schemas.microsoft.com/office/drawing/2014/main" id="{5C59FAD4-98E5-4E50-8CFF-5986827DD84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300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A8A4CC-1B39-4BFC-8E6B-DF79F2AAA6A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470951F-5191-4C1E-93DB-F36A01128E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8" name="Rectangle 17">
            <a:extLst>
              <a:ext uri="{FF2B5EF4-FFF2-40B4-BE49-F238E27FC236}">
                <a16:creationId xmlns:a16="http://schemas.microsoft.com/office/drawing/2014/main" id="{89839362-A027-45C5-852B-EF5ECBF8787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ED163DF-C266-4FBE-A557-CD629BE5B6F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lide Number Placeholder 7">
            <a:extLst>
              <a:ext uri="{FF2B5EF4-FFF2-40B4-BE49-F238E27FC236}">
                <a16:creationId xmlns:a16="http://schemas.microsoft.com/office/drawing/2014/main" id="{950FA4BF-FB47-4BD2-AA93-C8BCC73156C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5" name="Footer Placeholder 6">
            <a:extLst>
              <a:ext uri="{FF2B5EF4-FFF2-40B4-BE49-F238E27FC236}">
                <a16:creationId xmlns:a16="http://schemas.microsoft.com/office/drawing/2014/main" id="{8C8590FA-DEDE-4E0F-A9B5-2937D26E0A6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6" name="Straight Connector 25">
            <a:extLst>
              <a:ext uri="{FF2B5EF4-FFF2-40B4-BE49-F238E27FC236}">
                <a16:creationId xmlns:a16="http://schemas.microsoft.com/office/drawing/2014/main" id="{8551868E-987A-4726-9381-06040232045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687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40508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5307AF-28E8-4FA3-9421-17A256B1A65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3B4EA16-CA41-4A9F-992D-3A04B4DCAA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4" name="Rectangle 13">
            <a:extLst>
              <a:ext uri="{FF2B5EF4-FFF2-40B4-BE49-F238E27FC236}">
                <a16:creationId xmlns:a16="http://schemas.microsoft.com/office/drawing/2014/main" id="{FFB56D3E-2FDA-4CC1-9ABE-CD16E69FE8A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542128A8-4D9C-42E2-BE6D-7713D267D6C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37A651E3-ACE3-4CF4-A80D-9736E05FCAA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74D96A66-A059-41ED-B89C-88CE4B7268C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9" name="Rectangle 8">
            <a:extLst>
              <a:ext uri="{FF2B5EF4-FFF2-40B4-BE49-F238E27FC236}">
                <a16:creationId xmlns:a16="http://schemas.microsoft.com/office/drawing/2014/main" id="{9A8F39A2-7EBA-47F8-B8F6-8B57C00D239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104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4441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20090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948408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784483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11208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798930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8565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328919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0820210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9302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176A-FD44-4902-B448-3D925D2FBD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BF202-D1B7-462B-A4A2-76003563081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6A38B-727A-453E-A4F1-2F82CACD1D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52F7A8-C0D8-4EFE-B914-B7AB3BFF642F}"/>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a:extLst>
              <a:ext uri="{FF2B5EF4-FFF2-40B4-BE49-F238E27FC236}">
                <a16:creationId xmlns:a16="http://schemas.microsoft.com/office/drawing/2014/main" id="{28A83A0A-3243-4CC9-84EA-2D7AA12341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FD622A-8353-445C-A62D-95C5C747C2E8}"/>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3650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621AF7-9EA1-4957-9D90-A702B8CEB5FA}"/>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A7B05B1-CD3E-4936-B059-8163D6F50D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15DB55B3-8B58-4910-B8C0-5878BEB1454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C82F806-BFF1-47A0-B6B3-7983FE23E75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97C3BB16-F6DC-4BA2-AA38-E1AA96009BE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A5ABA351-AAC8-4FF3-99C6-A13CC1971E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93A162F5-340B-48F0-BC10-F877BC570AA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09914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6C50A-5B95-4F20-ADC1-2ACAC8CB650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655415-A772-40CD-9C10-CE5D4D827B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3D5FBF79-D210-4E11-876C-D9828C447BA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6D5B3F4-F857-4222-8C51-EECA7C28BF0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4681AF36-C2F4-40A0-B951-BD776B5B825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24DFC41D-7CC8-44E7-8141-725F7206EA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9" name="Straight Connector 18">
            <a:extLst>
              <a:ext uri="{FF2B5EF4-FFF2-40B4-BE49-F238E27FC236}">
                <a16:creationId xmlns:a16="http://schemas.microsoft.com/office/drawing/2014/main" id="{814C5AFF-EE62-4AF2-A5A4-74E100135035}"/>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0441"/>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0E5AF1-7DF7-4494-B723-4B14263E32D7}"/>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4816F93-AE46-4B6F-9B55-2BEA71710D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6FC73E5C-6177-40AD-9F18-5D6309EDCD7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E964067-057F-4C76-8929-E276F4993A0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DB802974-49C2-4D9B-A716-15ABC251374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ABF67186-E992-4975-83C9-9D86510F255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844800C7-229C-437E-9738-45D9EB8E245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290375"/>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3EA455-8799-4BE2-A202-428F3DD5A6E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6EC21AE-B828-44CF-9F45-EC43F41CC0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CD35398A-AFAB-48E1-9881-ED24FFA9778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426F64-467D-45C5-8E3F-85A006241A2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7">
            <a:extLst>
              <a:ext uri="{FF2B5EF4-FFF2-40B4-BE49-F238E27FC236}">
                <a16:creationId xmlns:a16="http://schemas.microsoft.com/office/drawing/2014/main" id="{69E3D124-A668-4F84-8DA0-3771731A924C}"/>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DC672AE1-8C26-433D-B3A1-2CD04CB28CD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5" name="Straight Connector 14">
            <a:extLst>
              <a:ext uri="{FF2B5EF4-FFF2-40B4-BE49-F238E27FC236}">
                <a16:creationId xmlns:a16="http://schemas.microsoft.com/office/drawing/2014/main" id="{971F9B2A-20BC-4C81-B0D5-7653A5A83B30}"/>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9541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377784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19726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730246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22839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37458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8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3FF-73E7-4C75-B3C5-4F31073C71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F47604-8995-4AF1-95C7-929340DA2E3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99C14EB5-10BB-49D0-B897-9CDC5C7437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81D83C-7190-42A4-9ECA-195D5E0C3A39}"/>
              </a:ext>
            </a:extLst>
          </p:cNvPr>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a:extLst>
              <a:ext uri="{FF2B5EF4-FFF2-40B4-BE49-F238E27FC236}">
                <a16:creationId xmlns:a16="http://schemas.microsoft.com/office/drawing/2014/main" id="{D3D87D4F-2EB1-44D2-8FCC-82BBB59F8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31C92-0D40-47A6-BF34-4144F051DA57}"/>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513540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088024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565115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948274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118497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403437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BF1F240-8AE4-49DF-AE1A-C29CBF6326A2}"/>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70A5F39-5FF9-408C-8011-1443C91F60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0C72D626-5AA6-4D5F-8D0D-9AEDBAEA0A1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06953F-563A-4BF4-B650-6891D273FC0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F9B1FBD7-3055-4E30-A9F0-3E19C1DDB705}"/>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068EF0F0-D71A-49CF-886F-F1D69F2AD36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1" name="Straight Connector 20">
            <a:extLst>
              <a:ext uri="{FF2B5EF4-FFF2-40B4-BE49-F238E27FC236}">
                <a16:creationId xmlns:a16="http://schemas.microsoft.com/office/drawing/2014/main" id="{C13AE569-5EA4-48DB-8739-85774E2599E9}"/>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414629"/>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E265E5-D323-4BC0-80C5-F5F8C103D93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C2B7035-3743-4315-9D85-DC9E66B9D9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9A816130-D5EA-411B-84C1-6990B09EAC2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66C3FCF-1C7B-4EE9-A866-62D59828A6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7">
            <a:extLst>
              <a:ext uri="{FF2B5EF4-FFF2-40B4-BE49-F238E27FC236}">
                <a16:creationId xmlns:a16="http://schemas.microsoft.com/office/drawing/2014/main" id="{A07134E8-3F1C-416C-BFFB-BE2A0136DB9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822388DE-E192-4521-8C4E-8F16BEE0FF4C}"/>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65B464AD-A301-443A-B796-B80AAEA1BBFD}"/>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204914"/>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DB844-CD3A-41DE-AED5-58917840340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31A2BAC-82DF-4545-A47F-6255752951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C597F97F-4B0B-4EB9-90CE-D6B0950976F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39256B-1098-416A-AD50-46E3EBDCDEE7}"/>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7A160BB4-89E3-4714-854E-A8E89657A4C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F2925084-90A6-4834-B4B6-D95F550BD03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23" name="Straight Connector 22">
            <a:extLst>
              <a:ext uri="{FF2B5EF4-FFF2-40B4-BE49-F238E27FC236}">
                <a16:creationId xmlns:a16="http://schemas.microsoft.com/office/drawing/2014/main" id="{BAA70255-FC21-4081-A0AD-0A0CC6120314}"/>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34729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8D99EB-931A-48B6-AD9C-EFDBB1FCF9F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DB71200B-C78A-4C80-B0E7-0E7D3AA1AD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1C720869-1F2A-48B8-955F-DF9FDE680E0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D64500C-EE5A-4E2D-9622-E432B5F6413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8ED8177C-2E66-4D9B-87F7-AA5F65D6370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85CE2725-68B0-42CB-873F-BA6A3AEA4DF9}"/>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6" name="Straight Connector 15">
            <a:extLst>
              <a:ext uri="{FF2B5EF4-FFF2-40B4-BE49-F238E27FC236}">
                <a16:creationId xmlns:a16="http://schemas.microsoft.com/office/drawing/2014/main" id="{9858A06D-A491-41F9-A870-F413D8296A9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874041"/>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A0F1AD-EEE9-4CC0-ADE2-47D6D5F78E76}" type="datetimeFigureOut">
              <a:rPr lang="en-IN" smtClean="0"/>
              <a:t>27-09-2021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50096-DF8D-481B-9224-5996D3237497}" type="slidenum">
              <a:rPr lang="en-IN" smtClean="0"/>
              <a:t>‹#›</a:t>
            </a:fld>
            <a:endParaRPr lang="en-IN" dirty="0"/>
          </a:p>
        </p:txBody>
      </p:sp>
    </p:spTree>
    <p:extLst>
      <p:ext uri="{BB962C8B-B14F-4D97-AF65-F5344CB8AC3E}">
        <p14:creationId xmlns:p14="http://schemas.microsoft.com/office/powerpoint/2010/main" val="22423246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image" Target="../media/image10.png"/><Relationship Id="rId2" Type="http://schemas.openxmlformats.org/officeDocument/2006/relationships/slideLayout" Target="../slideLayouts/slideLayout70.xml"/><Relationship Id="rId16" Type="http://schemas.openxmlformats.org/officeDocument/2006/relationships/theme" Target="../theme/theme3.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theme" Target="../theme/theme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6" Type="http://schemas.openxmlformats.org/officeDocument/2006/relationships/theme" Target="../theme/theme5.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7.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46CA-BC95-481C-ACA8-3C0B70CEB64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B7D3C-1037-4F75-907A-2EBDDCF0A3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E68DE-91B6-48AA-BC9A-76C6028D300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A9A785-103B-4B53-B232-DC2BA94190A7}" type="datetimeFigureOut">
              <a:rPr lang="en-US" smtClean="0"/>
              <a:t>9/27/2021</a:t>
            </a:fld>
            <a:endParaRPr lang="en-US" dirty="0"/>
          </a:p>
        </p:txBody>
      </p:sp>
      <p:sp>
        <p:nvSpPr>
          <p:cNvPr id="5" name="Footer Placeholder 4">
            <a:extLst>
              <a:ext uri="{FF2B5EF4-FFF2-40B4-BE49-F238E27FC236}">
                <a16:creationId xmlns:a16="http://schemas.microsoft.com/office/drawing/2014/main" id="{CE47AB8C-36D0-4E17-95CE-193A04262E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863461-80D0-4E03-BCA4-56D1048DDE1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29305556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2" r:id="rId31"/>
    <p:sldLayoutId id="2147483724" r:id="rId32"/>
    <p:sldLayoutId id="2147483732" r:id="rId33"/>
    <p:sldLayoutId id="2147483733" r:id="rId34"/>
    <p:sldLayoutId id="2147483747" r:id="rId35"/>
    <p:sldLayoutId id="2147483748" r:id="rId3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9/27/2021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9987671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1" r:id="rId30"/>
    <p:sldLayoutId id="2147483782" r:id="rId31"/>
    <p:sldLayoutId id="2147484028"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9/27/2021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74808047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8" r:id="rId14"/>
    <p:sldLayoutId id="21474837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9/27/2021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348994124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A0F1AD-EEE9-4CC0-ADE2-47D6D5F78E76}" type="datetimeFigureOut">
              <a:rPr lang="en-IN" smtClean="0"/>
              <a:t>27-09-2021</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50096-DF8D-481B-9224-5996D3237497}" type="slidenum">
              <a:rPr lang="en-IN" smtClean="0"/>
              <a:t>‹#›</a:t>
            </a:fld>
            <a:endParaRPr lang="en-IN" dirty="0"/>
          </a:p>
        </p:txBody>
      </p:sp>
    </p:spTree>
    <p:extLst>
      <p:ext uri="{BB962C8B-B14F-4D97-AF65-F5344CB8AC3E}">
        <p14:creationId xmlns:p14="http://schemas.microsoft.com/office/powerpoint/2010/main" val="380019682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9/27/2021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46263935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6963C-BC67-49B8-8D8F-886E95E81043}" type="datetimeFigureOut">
              <a:rPr lang="en-US" smtClean="0"/>
              <a:t>9/27/2021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42A09-C1D7-4109-A169-8773079F21CF}" type="slidenum">
              <a:rPr lang="en-US" smtClean="0"/>
              <a:t>‹#›</a:t>
            </a:fld>
            <a:endParaRPr lang="en-US" dirty="0"/>
          </a:p>
        </p:txBody>
      </p:sp>
    </p:spTree>
    <p:extLst>
      <p:ext uri="{BB962C8B-B14F-4D97-AF65-F5344CB8AC3E}">
        <p14:creationId xmlns:p14="http://schemas.microsoft.com/office/powerpoint/2010/main" val="267018340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image" Target="../media/image32.jpeg"/><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0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jpeg"/><Relationship Id="rId21" Type="http://schemas.openxmlformats.org/officeDocument/2006/relationships/image" Target="../media/image63.png"/><Relationship Id="rId7" Type="http://schemas.openxmlformats.org/officeDocument/2006/relationships/image" Target="../media/image49.jpeg"/><Relationship Id="rId12" Type="http://schemas.openxmlformats.org/officeDocument/2006/relationships/image" Target="../media/image54.jpeg"/><Relationship Id="rId17" Type="http://schemas.openxmlformats.org/officeDocument/2006/relationships/image" Target="../media/image59.jpeg"/><Relationship Id="rId25" Type="http://schemas.openxmlformats.org/officeDocument/2006/relationships/image" Target="../media/image67.png"/><Relationship Id="rId2" Type="http://schemas.openxmlformats.org/officeDocument/2006/relationships/image" Target="../media/image44.jpe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jpeg"/><Relationship Id="rId1" Type="http://schemas.openxmlformats.org/officeDocument/2006/relationships/slideLayout" Target="../slideLayouts/slideLayout13.xml"/><Relationship Id="rId6" Type="http://schemas.openxmlformats.org/officeDocument/2006/relationships/image" Target="../media/image48.jpe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jpeg"/><Relationship Id="rId15" Type="http://schemas.openxmlformats.org/officeDocument/2006/relationships/image" Target="../media/image57.png"/><Relationship Id="rId23" Type="http://schemas.openxmlformats.org/officeDocument/2006/relationships/image" Target="../media/image65.jpeg"/><Relationship Id="rId28" Type="http://schemas.openxmlformats.org/officeDocument/2006/relationships/image" Target="../media/image70.jpeg"/><Relationship Id="rId10" Type="http://schemas.openxmlformats.org/officeDocument/2006/relationships/image" Target="../media/image52.jpeg"/><Relationship Id="rId19" Type="http://schemas.openxmlformats.org/officeDocument/2006/relationships/image" Target="../media/image61.png"/><Relationship Id="rId31" Type="http://schemas.openxmlformats.org/officeDocument/2006/relationships/image" Target="../media/image73.jpe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s>
</file>

<file path=ppt/slides/_rels/slide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9.xml"/><Relationship Id="rId5" Type="http://schemas.openxmlformats.org/officeDocument/2006/relationships/chart" Target="../charts/chart4.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chart" Target="../charts/char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chart" Target="../charts/chart17.xml"/><Relationship Id="rId2" Type="http://schemas.openxmlformats.org/officeDocument/2006/relationships/chart" Target="../charts/chart13.xml"/><Relationship Id="rId1" Type="http://schemas.openxmlformats.org/officeDocument/2006/relationships/slideLayout" Target="../slideLayouts/slideLayout105.xml"/><Relationship Id="rId6" Type="http://schemas.openxmlformats.org/officeDocument/2006/relationships/image" Target="../media/image1.png"/><Relationship Id="rId5" Type="http://schemas.openxmlformats.org/officeDocument/2006/relationships/chart" Target="../charts/chart16.xml"/><Relationship Id="rId4" Type="http://schemas.openxmlformats.org/officeDocument/2006/relationships/chart" Target="../charts/chart15.xml"/></Relationships>
</file>

<file path=ppt/slides/_rels/slide3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chart" Target="../charts/chart40.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chart" Target="../charts/chart4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chart" Target="../charts/chart49.xml"/><Relationship Id="rId4" Type="http://schemas.openxmlformats.org/officeDocument/2006/relationships/chart" Target="../charts/chart48.xml"/></Relationships>
</file>

<file path=ppt/slides/_rels/slide6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77.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1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0.xml"/></Relationships>
</file>

<file path=ppt/slides/_rels/slide80.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image" Target="../media/image18.png"/><Relationship Id="rId1" Type="http://schemas.openxmlformats.org/officeDocument/2006/relationships/slideLayout" Target="../slideLayouts/slideLayout14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2" Type="http://schemas.openxmlformats.org/officeDocument/2006/relationships/chart" Target="../charts/chart62.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chart" Target="../charts/chart63.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27725" y="4961119"/>
            <a:ext cx="5613590" cy="1264588"/>
          </a:xfrm>
        </p:spPr>
        <p:txBody>
          <a:bodyPr anchor="ctr">
            <a:noAutofit/>
          </a:bodyPr>
          <a:lstStyle/>
          <a:p>
            <a:pPr algn="l"/>
            <a:r>
              <a:rPr lang="en-US" sz="2800" dirty="0">
                <a:solidFill>
                  <a:schemeClr val="tx1">
                    <a:lumMod val="85000"/>
                    <a:lumOff val="15000"/>
                  </a:schemeClr>
                </a:solidFill>
              </a:rPr>
              <a:t>GLOBAL VINYL ESTER RESIN MARKET FORECAST &amp; OPPORTUNITIES, 2025</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297050" y="5593413"/>
            <a:ext cx="2153396" cy="1264587"/>
          </a:xfrm>
        </p:spPr>
        <p:txBody>
          <a:bodyPr anchor="ctr">
            <a:normAutofit/>
          </a:bodyPr>
          <a:lstStyle/>
          <a:p>
            <a:pPr algn="l">
              <a:spcAft>
                <a:spcPts val="450"/>
              </a:spcAft>
            </a:pPr>
            <a:r>
              <a:rPr lang="en-US" sz="1200" dirty="0"/>
              <a:t>Published: September 2021</a:t>
            </a:r>
          </a:p>
        </p:txBody>
      </p:sp>
      <p:pic>
        <p:nvPicPr>
          <p:cNvPr id="5" name="Picture 4" descr="A picture containing food&#10;&#10;Description automatically generated">
            <a:extLst>
              <a:ext uri="{FF2B5EF4-FFF2-40B4-BE49-F238E27FC236}">
                <a16:creationId xmlns:a16="http://schemas.microsoft.com/office/drawing/2014/main" id="{C389C2F3-3A7C-4677-AE60-D60724A54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053" y="5296763"/>
            <a:ext cx="2202024" cy="690831"/>
          </a:xfrm>
          <a:prstGeom prst="rect">
            <a:avLst/>
          </a:prstGeom>
        </p:spPr>
      </p:pic>
      <p:pic>
        <p:nvPicPr>
          <p:cNvPr id="9" name="Picture 8" descr="A picture containing cup, beverage, coffee cup&#10;&#10;Description automatically generated">
            <a:extLst>
              <a:ext uri="{FF2B5EF4-FFF2-40B4-BE49-F238E27FC236}">
                <a16:creationId xmlns:a16="http://schemas.microsoft.com/office/drawing/2014/main" id="{10D5F849-08EA-4A8E-8FF1-2CE1F08E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58" y="258490"/>
            <a:ext cx="8606886" cy="4426399"/>
          </a:xfrm>
          <a:prstGeom prst="rect">
            <a:avLst/>
          </a:prstGeom>
        </p:spPr>
      </p:pic>
    </p:spTree>
    <p:extLst>
      <p:ext uri="{BB962C8B-B14F-4D97-AF65-F5344CB8AC3E}">
        <p14:creationId xmlns:p14="http://schemas.microsoft.com/office/powerpoint/2010/main" val="235300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2">
            <a:extLst>
              <a:ext uri="{FF2B5EF4-FFF2-40B4-BE49-F238E27FC236}">
                <a16:creationId xmlns:a16="http://schemas.microsoft.com/office/drawing/2014/main" id="{8F75EE56-024A-455D-B031-7EBD851A8B22}"/>
              </a:ext>
            </a:extLst>
          </p:cNvPr>
          <p:cNvSpPr txBox="1">
            <a:spLocks/>
          </p:cNvSpPr>
          <p:nvPr/>
        </p:nvSpPr>
        <p:spPr>
          <a:xfrm>
            <a:off x="152400" y="704088"/>
            <a:ext cx="8648700" cy="576683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Baseline Methodology</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Our dedicated team of industry experts has monitored and analyzed various aspects of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The team has analyzed the outlook of various segments of this market, while considering the major influencing factors such as rising demand of the product in </a:t>
            </a:r>
            <a:r>
              <a:rPr lang="en-IN" dirty="0">
                <a:solidFill>
                  <a:prstClr val="black"/>
                </a:solidFill>
                <a:latin typeface="Open Sans" panose="020B0606030504020204" pitchFamily="34" charset="0"/>
                <a:ea typeface="Open Sans" panose="020B0606030504020204" pitchFamily="34" charset="0"/>
                <a:cs typeface="Open Sans" panose="020B0606030504020204" pitchFamily="34" charset="0"/>
              </a:rPr>
              <a:t>Pipes and Tanks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industry. The study includes market forecasting, which would enable our clients to take better decisions while planning their strategy to achieve sustainability in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a:t>
            </a:r>
          </a:p>
          <a:p>
            <a:pPr marL="0" marR="0" lvl="0" indent="0" algn="just" defTabSz="914400" rtl="0" eaLnBrk="1" fontAlgn="auto" latinLnBrk="0" hangingPunct="1">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Size: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by Value &amp; Volume: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in terms of value, for the year 2019 was calculated based on information collected through exhaustive secondary research and primary surveys, with various key opinion leaders/stakeholders, such as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channel partners, market influencers &amp; Application, industry experts, and other industry participants.</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team interviewed more than 8-10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50 – 75 Applications, and 15 – 20 industry experts and other value chain stakeholders in the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to obtain the overall market size from 2015 to 2019, which was validated by the Delphi technique. Taking standard deviation into consideration, the market size was averaged out, to arrive at the market size data during 2015-2019.</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The currency used in the report is the United States Dollar (USD), with the market size indicated in USD million.</a:t>
            </a:r>
            <a:endPar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893BA9B-0551-4D7C-AE55-A85C55926EE2}"/>
              </a:ext>
            </a:extLst>
          </p:cNvPr>
          <p:cNvGraphicFramePr>
            <a:graphicFrameLocks noGrp="1"/>
          </p:cNvGraphicFramePr>
          <p:nvPr>
            <p:extLst>
              <p:ext uri="{D42A27DB-BD31-4B8C-83A1-F6EECF244321}">
                <p14:modId xmlns:p14="http://schemas.microsoft.com/office/powerpoint/2010/main" val="2794073159"/>
              </p:ext>
            </p:extLst>
          </p:nvPr>
        </p:nvGraphicFramePr>
        <p:xfrm>
          <a:off x="480868" y="4381731"/>
          <a:ext cx="8137840" cy="2282478"/>
        </p:xfrm>
        <a:graphic>
          <a:graphicData uri="http://schemas.openxmlformats.org/drawingml/2006/table">
            <a:tbl>
              <a:tblPr firstRow="1" firstCol="1" bandRow="1">
                <a:tableStyleId>{8EC20E35-A176-4012-BC5E-935CFFF8708E}</a:tableStyleId>
              </a:tblPr>
              <a:tblGrid>
                <a:gridCol w="1589717">
                  <a:extLst>
                    <a:ext uri="{9D8B030D-6E8A-4147-A177-3AD203B41FA5}">
                      <a16:colId xmlns:a16="http://schemas.microsoft.com/office/drawing/2014/main" val="3343077284"/>
                    </a:ext>
                  </a:extLst>
                </a:gridCol>
                <a:gridCol w="908409">
                  <a:extLst>
                    <a:ext uri="{9D8B030D-6E8A-4147-A177-3AD203B41FA5}">
                      <a16:colId xmlns:a16="http://schemas.microsoft.com/office/drawing/2014/main" val="1550169326"/>
                    </a:ext>
                  </a:extLst>
                </a:gridCol>
                <a:gridCol w="908409">
                  <a:extLst>
                    <a:ext uri="{9D8B030D-6E8A-4147-A177-3AD203B41FA5}">
                      <a16:colId xmlns:a16="http://schemas.microsoft.com/office/drawing/2014/main" val="2472736779"/>
                    </a:ext>
                  </a:extLst>
                </a:gridCol>
                <a:gridCol w="1286915">
                  <a:extLst>
                    <a:ext uri="{9D8B030D-6E8A-4147-A177-3AD203B41FA5}">
                      <a16:colId xmlns:a16="http://schemas.microsoft.com/office/drawing/2014/main" val="1538285378"/>
                    </a:ext>
                  </a:extLst>
                </a:gridCol>
                <a:gridCol w="1249066">
                  <a:extLst>
                    <a:ext uri="{9D8B030D-6E8A-4147-A177-3AD203B41FA5}">
                      <a16:colId xmlns:a16="http://schemas.microsoft.com/office/drawing/2014/main" val="956977037"/>
                    </a:ext>
                  </a:extLst>
                </a:gridCol>
                <a:gridCol w="908409">
                  <a:extLst>
                    <a:ext uri="{9D8B030D-6E8A-4147-A177-3AD203B41FA5}">
                      <a16:colId xmlns:a16="http://schemas.microsoft.com/office/drawing/2014/main" val="2517192686"/>
                    </a:ext>
                  </a:extLst>
                </a:gridCol>
                <a:gridCol w="1286915">
                  <a:extLst>
                    <a:ext uri="{9D8B030D-6E8A-4147-A177-3AD203B41FA5}">
                      <a16:colId xmlns:a16="http://schemas.microsoft.com/office/drawing/2014/main" val="1294615427"/>
                    </a:ext>
                  </a:extLst>
                </a:gridCol>
              </a:tblGrid>
              <a:tr h="207498">
                <a:tc>
                  <a:txBody>
                    <a:bodyPr/>
                    <a:lstStyle/>
                    <a:p>
                      <a:pPr marL="0" marR="0">
                        <a:spcBef>
                          <a:spcPts val="0"/>
                        </a:spcBef>
                        <a:spcAft>
                          <a:spcPts val="0"/>
                        </a:spcAft>
                      </a:pPr>
                      <a:r>
                        <a:rPr lang="en-US" sz="1100" dirty="0">
                          <a:effectLst/>
                        </a:rPr>
                        <a:t>Currency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2019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56929052"/>
                  </a:ext>
                </a:extLst>
              </a:tr>
              <a:tr h="207498">
                <a:tc>
                  <a:txBody>
                    <a:bodyPr/>
                    <a:lstStyle/>
                    <a:p>
                      <a:pPr marL="0" marR="0">
                        <a:spcBef>
                          <a:spcPts val="0"/>
                        </a:spcBef>
                        <a:spcAft>
                          <a:spcPts val="0"/>
                        </a:spcAft>
                      </a:pPr>
                      <a:r>
                        <a:rPr lang="en-US" sz="1100" dirty="0">
                          <a:effectLst/>
                        </a:rPr>
                        <a:t>Chinese Yuan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6.29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03132304"/>
                  </a:ext>
                </a:extLst>
              </a:tr>
              <a:tr h="207498">
                <a:tc>
                  <a:txBody>
                    <a:bodyPr/>
                    <a:lstStyle/>
                    <a:p>
                      <a:pPr marL="0" marR="0">
                        <a:spcBef>
                          <a:spcPts val="0"/>
                        </a:spcBef>
                        <a:spcAft>
                          <a:spcPts val="0"/>
                        </a:spcAft>
                      </a:pPr>
                      <a:r>
                        <a:rPr lang="en-US" sz="1100" dirty="0">
                          <a:effectLst/>
                        </a:rPr>
                        <a:t>Japanese Yen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110.47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112.20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121.08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105.82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493313"/>
                  </a:ext>
                </a:extLst>
              </a:tr>
              <a:tr h="207498">
                <a:tc>
                  <a:txBody>
                    <a:bodyPr/>
                    <a:lstStyle/>
                    <a:p>
                      <a:pPr marL="0" marR="0">
                        <a:spcBef>
                          <a:spcPts val="0"/>
                        </a:spcBef>
                        <a:spcAft>
                          <a:spcPts val="0"/>
                        </a:spcAft>
                      </a:pPr>
                      <a:r>
                        <a:rPr lang="en-US" sz="1100" dirty="0">
                          <a:effectLst/>
                        </a:rPr>
                        <a:t>Indian INR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70.42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68.45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65.13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64.18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61.02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28446695"/>
                  </a:ext>
                </a:extLst>
              </a:tr>
              <a:tr h="207498">
                <a:tc>
                  <a:txBody>
                    <a:bodyPr/>
                    <a:lstStyle/>
                    <a:p>
                      <a:pPr marL="0" marR="0">
                        <a:spcBef>
                          <a:spcPts val="0"/>
                        </a:spcBef>
                        <a:spcAft>
                          <a:spcPts val="0"/>
                        </a:spcAft>
                      </a:pPr>
                      <a:r>
                        <a:rPr lang="en-US" sz="1100" dirty="0">
                          <a:effectLst/>
                        </a:rPr>
                        <a:t>UK Pound Sterling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1154753"/>
                  </a:ext>
                </a:extLst>
              </a:tr>
              <a:tr h="207498">
                <a:tc>
                  <a:txBody>
                    <a:bodyPr/>
                    <a:lstStyle/>
                    <a:p>
                      <a:pPr marL="0" marR="0">
                        <a:spcBef>
                          <a:spcPts val="0"/>
                        </a:spcBef>
                        <a:spcAft>
                          <a:spcPts val="0"/>
                        </a:spcAft>
                      </a:pPr>
                      <a:r>
                        <a:rPr lang="en-US" sz="1100" dirty="0">
                          <a:effectLst/>
                        </a:rPr>
                        <a:t>Australian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22218991"/>
                  </a:ext>
                </a:extLst>
              </a:tr>
              <a:tr h="207498">
                <a:tc>
                  <a:txBody>
                    <a:bodyPr/>
                    <a:lstStyle/>
                    <a:p>
                      <a:pPr marL="0" marR="0">
                        <a:spcBef>
                          <a:spcPts val="0"/>
                        </a:spcBef>
                        <a:spcAft>
                          <a:spcPts val="0"/>
                        </a:spcAft>
                      </a:pPr>
                      <a:r>
                        <a:rPr lang="en-US" sz="1100" dirty="0">
                          <a:effectLst/>
                        </a:rPr>
                        <a:t>Euro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36074885"/>
                  </a:ext>
                </a:extLst>
              </a:tr>
              <a:tr h="207498">
                <a:tc>
                  <a:txBody>
                    <a:bodyPr/>
                    <a:lstStyle/>
                    <a:p>
                      <a:pPr marL="0" marR="0">
                        <a:spcBef>
                          <a:spcPts val="0"/>
                        </a:spcBef>
                        <a:spcAft>
                          <a:spcPts val="0"/>
                        </a:spcAft>
                      </a:pPr>
                      <a:r>
                        <a:rPr lang="en-US" sz="1100" dirty="0">
                          <a:effectLst/>
                        </a:rPr>
                        <a:t>Canadian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0954239"/>
                  </a:ext>
                </a:extLst>
              </a:tr>
              <a:tr h="207498">
                <a:tc>
                  <a:txBody>
                    <a:bodyPr/>
                    <a:lstStyle/>
                    <a:p>
                      <a:pPr marL="0" marR="0">
                        <a:spcBef>
                          <a:spcPts val="0"/>
                        </a:spcBef>
                        <a:spcAft>
                          <a:spcPts val="0"/>
                        </a:spcAft>
                      </a:pPr>
                      <a:r>
                        <a:rPr lang="en-US" sz="1100" dirty="0">
                          <a:effectLst/>
                        </a:rPr>
                        <a:t>Brazil (Real)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3.94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3.66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3.48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2.35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42127038"/>
                  </a:ext>
                </a:extLst>
              </a:tr>
              <a:tr h="207498">
                <a:tc>
                  <a:txBody>
                    <a:bodyPr/>
                    <a:lstStyle/>
                    <a:p>
                      <a:pPr marL="0" marR="0">
                        <a:spcBef>
                          <a:spcPts val="0"/>
                        </a:spcBef>
                        <a:spcAft>
                          <a:spcPts val="0"/>
                        </a:spcAft>
                      </a:pPr>
                      <a:r>
                        <a:rPr lang="en-US" sz="1100" dirty="0">
                          <a:effectLst/>
                        </a:rPr>
                        <a:t>Saudi Riyal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833507126"/>
                  </a:ext>
                </a:extLst>
              </a:tr>
              <a:tr h="207498">
                <a:tc>
                  <a:txBody>
                    <a:bodyPr/>
                    <a:lstStyle/>
                    <a:p>
                      <a:pPr marL="0" marR="0">
                        <a:spcBef>
                          <a:spcPts val="0"/>
                        </a:spcBef>
                        <a:spcAft>
                          <a:spcPts val="0"/>
                        </a:spcAft>
                      </a:pPr>
                      <a:r>
                        <a:rPr lang="en-US" sz="1100" dirty="0">
                          <a:effectLst/>
                        </a:rPr>
                        <a:t>Mexico Peso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18.78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17.49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89530362"/>
                  </a:ext>
                </a:extLst>
              </a:tr>
            </a:tbl>
          </a:graphicData>
        </a:graphic>
      </p:graphicFrame>
    </p:spTree>
    <p:extLst>
      <p:ext uri="{BB962C8B-B14F-4D97-AF65-F5344CB8AC3E}">
        <p14:creationId xmlns:p14="http://schemas.microsoft.com/office/powerpoint/2010/main" val="130346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3154440878"/>
              </p:ext>
            </p:extLst>
          </p:nvPr>
        </p:nvGraphicFramePr>
        <p:xfrm>
          <a:off x="199093" y="1120840"/>
          <a:ext cx="8732021" cy="2499361"/>
        </p:xfrm>
        <a:graphic>
          <a:graphicData uri="http://schemas.openxmlformats.org/drawingml/2006/table">
            <a:tbl>
              <a:tblPr firstRow="1" bandRow="1">
                <a:tableStyleId>{93296810-A885-4BE3-A3E7-6D5BEEA58F35}</a:tableStyleId>
              </a:tblPr>
              <a:tblGrid>
                <a:gridCol w="929175">
                  <a:extLst>
                    <a:ext uri="{9D8B030D-6E8A-4147-A177-3AD203B41FA5}">
                      <a16:colId xmlns:a16="http://schemas.microsoft.com/office/drawing/2014/main" val="3272690331"/>
                    </a:ext>
                  </a:extLst>
                </a:gridCol>
                <a:gridCol w="918233">
                  <a:extLst>
                    <a:ext uri="{9D8B030D-6E8A-4147-A177-3AD203B41FA5}">
                      <a16:colId xmlns:a16="http://schemas.microsoft.com/office/drawing/2014/main" val="3580014540"/>
                    </a:ext>
                  </a:extLst>
                </a:gridCol>
                <a:gridCol w="764957">
                  <a:extLst>
                    <a:ext uri="{9D8B030D-6E8A-4147-A177-3AD203B41FA5}">
                      <a16:colId xmlns:a16="http://schemas.microsoft.com/office/drawing/2014/main" val="1855223881"/>
                    </a:ext>
                  </a:extLst>
                </a:gridCol>
                <a:gridCol w="764957">
                  <a:extLst>
                    <a:ext uri="{9D8B030D-6E8A-4147-A177-3AD203B41FA5}">
                      <a16:colId xmlns:a16="http://schemas.microsoft.com/office/drawing/2014/main" val="224046152"/>
                    </a:ext>
                  </a:extLst>
                </a:gridCol>
                <a:gridCol w="764957">
                  <a:extLst>
                    <a:ext uri="{9D8B030D-6E8A-4147-A177-3AD203B41FA5}">
                      <a16:colId xmlns:a16="http://schemas.microsoft.com/office/drawing/2014/main" val="4135288567"/>
                    </a:ext>
                  </a:extLst>
                </a:gridCol>
                <a:gridCol w="764957">
                  <a:extLst>
                    <a:ext uri="{9D8B030D-6E8A-4147-A177-3AD203B41FA5}">
                      <a16:colId xmlns:a16="http://schemas.microsoft.com/office/drawing/2014/main" val="4147586031"/>
                    </a:ext>
                  </a:extLst>
                </a:gridCol>
                <a:gridCol w="764957">
                  <a:extLst>
                    <a:ext uri="{9D8B030D-6E8A-4147-A177-3AD203B41FA5}">
                      <a16:colId xmlns:a16="http://schemas.microsoft.com/office/drawing/2014/main" val="1065642436"/>
                    </a:ext>
                  </a:extLst>
                </a:gridCol>
                <a:gridCol w="764957">
                  <a:extLst>
                    <a:ext uri="{9D8B030D-6E8A-4147-A177-3AD203B41FA5}">
                      <a16:colId xmlns:a16="http://schemas.microsoft.com/office/drawing/2014/main" val="2921408857"/>
                    </a:ext>
                  </a:extLst>
                </a:gridCol>
                <a:gridCol w="764957">
                  <a:extLst>
                    <a:ext uri="{9D8B030D-6E8A-4147-A177-3AD203B41FA5}">
                      <a16:colId xmlns:a16="http://schemas.microsoft.com/office/drawing/2014/main" val="216429577"/>
                    </a:ext>
                  </a:extLst>
                </a:gridCol>
                <a:gridCol w="764957">
                  <a:extLst>
                    <a:ext uri="{9D8B030D-6E8A-4147-A177-3AD203B41FA5}">
                      <a16:colId xmlns:a16="http://schemas.microsoft.com/office/drawing/2014/main" val="1541654645"/>
                    </a:ext>
                  </a:extLst>
                </a:gridCol>
                <a:gridCol w="764957">
                  <a:extLst>
                    <a:ext uri="{9D8B030D-6E8A-4147-A177-3AD203B41FA5}">
                      <a16:colId xmlns:a16="http://schemas.microsoft.com/office/drawing/2014/main" val="2279777719"/>
                    </a:ext>
                  </a:extLst>
                </a:gridCol>
              </a:tblGrid>
              <a:tr h="253100">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marL="0" algn="ctr" defTabSz="9144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253100">
                <a:tc rowSpan="7">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North America</a:t>
                      </a: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tc>
                <a:extLst>
                  <a:ext uri="{0D108BD9-81ED-4DB2-BD59-A6C34878D82A}">
                    <a16:rowId xmlns:a16="http://schemas.microsoft.com/office/drawing/2014/main" val="2171199941"/>
                  </a:ext>
                </a:extLst>
              </a:tr>
              <a:tr h="2531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169.77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170.43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182.88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192.65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194.34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181.28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179.12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197.09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200.24</a:t>
                      </a:r>
                    </a:p>
                  </a:txBody>
                  <a:tcPr marL="9525" marR="9525" marT="9525" marB="0" anchor="ctr"/>
                </a:tc>
                <a:extLst>
                  <a:ext uri="{0D108BD9-81ED-4DB2-BD59-A6C34878D82A}">
                    <a16:rowId xmlns:a16="http://schemas.microsoft.com/office/drawing/2014/main" val="2090164450"/>
                  </a:ext>
                </a:extLst>
              </a:tr>
              <a:tr h="2531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18.34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22.81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18.05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20.25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21.93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21.72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580386574"/>
                  </a:ext>
                </a:extLst>
              </a:tr>
              <a:tr h="253100">
                <a:tc vMerge="1">
                  <a:txBody>
                    <a:bodyPr/>
                    <a:lstStyle/>
                    <a:p>
                      <a:endParaRPr lang="en-US"/>
                    </a:p>
                  </a:txBody>
                  <a:tcPr/>
                </a:tc>
                <a:tc>
                  <a:txBody>
                    <a:bodyPr/>
                    <a:lstStyle/>
                    <a:p>
                      <a:pPr algn="ct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32.13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32.52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35.16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39.91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37.94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35.84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365973125"/>
                  </a:ext>
                </a:extLst>
              </a:tr>
              <a:tr h="41128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152.59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157.31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162.11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169.14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174.44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163.53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172.74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214.79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274.88</a:t>
                      </a:r>
                    </a:p>
                  </a:txBody>
                  <a:tcPr marL="9525" marR="9525" marT="9525" marB="0" anchor="ctr"/>
                </a:tc>
                <a:extLst>
                  <a:ext uri="{0D108BD9-81ED-4DB2-BD59-A6C34878D82A}">
                    <a16:rowId xmlns:a16="http://schemas.microsoft.com/office/drawing/2014/main" val="1211048611"/>
                  </a:ext>
                </a:extLst>
              </a:tr>
              <a:tr h="411287">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3.05%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4.34%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3.14%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5.63%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5.36%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4.82%</a:t>
                      </a:r>
                    </a:p>
                  </a:txBody>
                  <a:tcPr marL="9525" marR="9525" marT="9525" marB="0" anchor="ctr"/>
                </a:tc>
                <a:extLst>
                  <a:ext uri="{0D108BD9-81ED-4DB2-BD59-A6C34878D82A}">
                    <a16:rowId xmlns:a16="http://schemas.microsoft.com/office/drawing/2014/main" val="116050140"/>
                  </a:ext>
                </a:extLst>
              </a:tr>
              <a:tr h="41128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-17.69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-74.65</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2015-2030F (Thousand </a:t>
            </a:r>
            <a:r>
              <a:rPr lang="en-US"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(Continued)</a:t>
            </a:r>
          </a:p>
        </p:txBody>
      </p:sp>
      <p:sp>
        <p:nvSpPr>
          <p:cNvPr id="5" name="TextBox 4">
            <a:extLst>
              <a:ext uri="{FF2B5EF4-FFF2-40B4-BE49-F238E27FC236}">
                <a16:creationId xmlns:a16="http://schemas.microsoft.com/office/drawing/2014/main" id="{EB38B21B-66B3-4DED-9EF1-4114465BFC27}"/>
              </a:ext>
            </a:extLst>
          </p:cNvPr>
          <p:cNvSpPr txBox="1"/>
          <p:nvPr/>
        </p:nvSpPr>
        <p:spPr>
          <a:xfrm>
            <a:off x="6508145" y="6262933"/>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5F75080C-F563-440A-9358-0E420068D62F}"/>
              </a:ext>
            </a:extLst>
          </p:cNvPr>
          <p:cNvGraphicFramePr>
            <a:graphicFrameLocks noGrp="1"/>
          </p:cNvGraphicFramePr>
          <p:nvPr>
            <p:extLst>
              <p:ext uri="{D42A27DB-BD31-4B8C-83A1-F6EECF244321}">
                <p14:modId xmlns:p14="http://schemas.microsoft.com/office/powerpoint/2010/main" val="4002146213"/>
              </p:ext>
            </p:extLst>
          </p:nvPr>
        </p:nvGraphicFramePr>
        <p:xfrm>
          <a:off x="175942" y="3624054"/>
          <a:ext cx="8755171" cy="268398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11741703"/>
                    </a:ext>
                  </a:extLst>
                </a:gridCol>
                <a:gridCol w="920667">
                  <a:extLst>
                    <a:ext uri="{9D8B030D-6E8A-4147-A177-3AD203B41FA5}">
                      <a16:colId xmlns:a16="http://schemas.microsoft.com/office/drawing/2014/main" val="4067593672"/>
                    </a:ext>
                  </a:extLst>
                </a:gridCol>
                <a:gridCol w="766985">
                  <a:extLst>
                    <a:ext uri="{9D8B030D-6E8A-4147-A177-3AD203B41FA5}">
                      <a16:colId xmlns:a16="http://schemas.microsoft.com/office/drawing/2014/main" val="4105788297"/>
                    </a:ext>
                  </a:extLst>
                </a:gridCol>
                <a:gridCol w="766985">
                  <a:extLst>
                    <a:ext uri="{9D8B030D-6E8A-4147-A177-3AD203B41FA5}">
                      <a16:colId xmlns:a16="http://schemas.microsoft.com/office/drawing/2014/main" val="1462129386"/>
                    </a:ext>
                  </a:extLst>
                </a:gridCol>
                <a:gridCol w="766985">
                  <a:extLst>
                    <a:ext uri="{9D8B030D-6E8A-4147-A177-3AD203B41FA5}">
                      <a16:colId xmlns:a16="http://schemas.microsoft.com/office/drawing/2014/main" val="2775360994"/>
                    </a:ext>
                  </a:extLst>
                </a:gridCol>
                <a:gridCol w="766985">
                  <a:extLst>
                    <a:ext uri="{9D8B030D-6E8A-4147-A177-3AD203B41FA5}">
                      <a16:colId xmlns:a16="http://schemas.microsoft.com/office/drawing/2014/main" val="2137267863"/>
                    </a:ext>
                  </a:extLst>
                </a:gridCol>
                <a:gridCol w="766985">
                  <a:extLst>
                    <a:ext uri="{9D8B030D-6E8A-4147-A177-3AD203B41FA5}">
                      <a16:colId xmlns:a16="http://schemas.microsoft.com/office/drawing/2014/main" val="3613747774"/>
                    </a:ext>
                  </a:extLst>
                </a:gridCol>
                <a:gridCol w="766985">
                  <a:extLst>
                    <a:ext uri="{9D8B030D-6E8A-4147-A177-3AD203B41FA5}">
                      <a16:colId xmlns:a16="http://schemas.microsoft.com/office/drawing/2014/main" val="623710960"/>
                    </a:ext>
                  </a:extLst>
                </a:gridCol>
                <a:gridCol w="766985">
                  <a:extLst>
                    <a:ext uri="{9D8B030D-6E8A-4147-A177-3AD203B41FA5}">
                      <a16:colId xmlns:a16="http://schemas.microsoft.com/office/drawing/2014/main" val="567447882"/>
                    </a:ext>
                  </a:extLst>
                </a:gridCol>
                <a:gridCol w="766985">
                  <a:extLst>
                    <a:ext uri="{9D8B030D-6E8A-4147-A177-3AD203B41FA5}">
                      <a16:colId xmlns:a16="http://schemas.microsoft.com/office/drawing/2014/main" val="1412034082"/>
                    </a:ext>
                  </a:extLst>
                </a:gridCol>
                <a:gridCol w="766985">
                  <a:extLst>
                    <a:ext uri="{9D8B030D-6E8A-4147-A177-3AD203B41FA5}">
                      <a16:colId xmlns:a16="http://schemas.microsoft.com/office/drawing/2014/main" val="3615930122"/>
                    </a:ext>
                  </a:extLst>
                </a:gridCol>
              </a:tblGrid>
              <a:tr h="271796">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836589782"/>
                  </a:ext>
                </a:extLst>
              </a:tr>
              <a:tr h="271796">
                <a:tc rowSpan="7">
                  <a:txBody>
                    <a:bodyPr/>
                    <a:lstStyle/>
                    <a:p>
                      <a:pPr marL="0" algn="ctr" defTabSz="685800" rtl="0" eaLnBrk="1" latinLnBrk="0" hangingPunct="1"/>
                      <a:endPar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South America</a:t>
                      </a:r>
                    </a:p>
                    <a:p>
                      <a:pPr marL="0" algn="ctr" defTabSz="685800" rtl="0" eaLnBrk="1" latinLnBrk="0" hangingPunct="1"/>
                      <a:endPar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a:t>
                      </a:r>
                    </a:p>
                  </a:txBody>
                  <a:tcPr marL="9525" marR="9525" marT="9525" marB="0" anchor="ctr"/>
                </a:tc>
                <a:extLst>
                  <a:ext uri="{0D108BD9-81ED-4DB2-BD59-A6C34878D82A}">
                    <a16:rowId xmlns:a16="http://schemas.microsoft.com/office/drawing/2014/main" val="3691179718"/>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tc>
                <a:extLst>
                  <a:ext uri="{0D108BD9-81ED-4DB2-BD59-A6C34878D82A}">
                    <a16:rowId xmlns:a16="http://schemas.microsoft.com/office/drawing/2014/main" val="1571797395"/>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9.46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9.67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9.73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10.31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1819217675"/>
                  </a:ext>
                </a:extLst>
              </a:tr>
              <a:tr h="27179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5.45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5.47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5.48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6.02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6.07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5.03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1393661374"/>
                  </a:ext>
                </a:extLst>
              </a:tr>
              <a:tr h="44166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19.61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20.46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20.90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21.67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22.46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20.28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20.94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24.97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30.62</a:t>
                      </a:r>
                    </a:p>
                  </a:txBody>
                  <a:tcPr marL="9525" marR="9525" marT="9525" marB="0" anchor="ctr"/>
                </a:tc>
                <a:extLst>
                  <a:ext uri="{0D108BD9-81ED-4DB2-BD59-A6C34878D82A}">
                    <a16:rowId xmlns:a16="http://schemas.microsoft.com/office/drawing/2014/main" val="274417693"/>
                  </a:ext>
                </a:extLst>
              </a:tr>
              <a:tr h="441667">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4.33%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3.68%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-9.71%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4.32%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nchor="ctr"/>
                </a:tc>
                <a:extLst>
                  <a:ext uri="{0D108BD9-81ED-4DB2-BD59-A6C34878D82A}">
                    <a16:rowId xmlns:a16="http://schemas.microsoft.com/office/drawing/2014/main" val="4284916138"/>
                  </a:ext>
                </a:extLst>
              </a:tr>
              <a:tr h="441667">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-3.49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-6.93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-10.83</a:t>
                      </a:r>
                    </a:p>
                  </a:txBody>
                  <a:tcPr marL="9525" marR="9525" marT="9525" marB="0" anchor="ctr"/>
                </a:tc>
                <a:extLst>
                  <a:ext uri="{0D108BD9-81ED-4DB2-BD59-A6C34878D82A}">
                    <a16:rowId xmlns:a16="http://schemas.microsoft.com/office/drawing/2014/main" val="3425753226"/>
                  </a:ext>
                </a:extLst>
              </a:tr>
            </a:tbl>
          </a:graphicData>
        </a:graphic>
      </p:graphicFrame>
    </p:spTree>
    <p:extLst>
      <p:ext uri="{BB962C8B-B14F-4D97-AF65-F5344CB8AC3E}">
        <p14:creationId xmlns:p14="http://schemas.microsoft.com/office/powerpoint/2010/main" val="2580516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3485813235"/>
              </p:ext>
            </p:extLst>
          </p:nvPr>
        </p:nvGraphicFramePr>
        <p:xfrm>
          <a:off x="163877" y="1001462"/>
          <a:ext cx="8755171" cy="258987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gridCol w="766985">
                  <a:extLst>
                    <a:ext uri="{9D8B030D-6E8A-4147-A177-3AD203B41FA5}">
                      <a16:colId xmlns:a16="http://schemas.microsoft.com/office/drawing/2014/main" val="2279777719"/>
                    </a:ext>
                  </a:extLst>
                </a:gridCol>
              </a:tblGrid>
              <a:tr h="262266">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262266">
                <a:tc rowSpan="7">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Middle East &amp; Africa</a:t>
                      </a: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9525" marR="9525" marT="9525" marB="0" anchor="ctr"/>
                </a:tc>
                <a:extLst>
                  <a:ext uri="{0D108BD9-81ED-4DB2-BD59-A6C34878D82A}">
                    <a16:rowId xmlns:a16="http://schemas.microsoft.com/office/drawing/2014/main" val="2171199941"/>
                  </a:ext>
                </a:extLst>
              </a:tr>
              <a:tr h="26226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78</a:t>
                      </a:r>
                    </a:p>
                  </a:txBody>
                  <a:tcPr marL="9525" marR="9525" marT="9525" marB="0" anchor="ctr"/>
                </a:tc>
                <a:extLst>
                  <a:ext uri="{0D108BD9-81ED-4DB2-BD59-A6C34878D82A}">
                    <a16:rowId xmlns:a16="http://schemas.microsoft.com/office/drawing/2014/main" val="2090164450"/>
                  </a:ext>
                </a:extLst>
              </a:tr>
              <a:tr h="26226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10.45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11.82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12.05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13.72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16.15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11.05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580386574"/>
                  </a:ext>
                </a:extLst>
              </a:tr>
              <a:tr h="262266">
                <a:tc vMerge="1">
                  <a:txBody>
                    <a:bodyPr/>
                    <a:lstStyle/>
                    <a:p>
                      <a:endParaRPr lang="en-US"/>
                    </a:p>
                  </a:txBody>
                  <a:tcP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21.45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22.45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22.21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20.53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21.91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17.84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365973125"/>
                  </a:ext>
                </a:extLst>
              </a:tr>
              <a:tr h="426182">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50.89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53.10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54.95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58.53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60.98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55.79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58.83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73.14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91.68</a:t>
                      </a:r>
                    </a:p>
                  </a:txBody>
                  <a:tcPr marL="9525" marR="9525" marT="9525" marB="0" anchor="ctr"/>
                </a:tc>
                <a:extLst>
                  <a:ext uri="{0D108BD9-81ED-4DB2-BD59-A6C34878D82A}">
                    <a16:rowId xmlns:a16="http://schemas.microsoft.com/office/drawing/2014/main" val="1211048611"/>
                  </a:ext>
                </a:extLst>
              </a:tr>
              <a:tr h="426182">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4.33%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6.51%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4.20%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-8.51%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5.45%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5.05%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4.42%</a:t>
                      </a:r>
                    </a:p>
                  </a:txBody>
                  <a:tcPr marL="9525" marR="9525" marT="9525" marB="0" anchor="ctr"/>
                </a:tc>
                <a:extLst>
                  <a:ext uri="{0D108BD9-81ED-4DB2-BD59-A6C34878D82A}">
                    <a16:rowId xmlns:a16="http://schemas.microsoft.com/office/drawing/2014/main" val="2976707649"/>
                  </a:ext>
                </a:extLst>
              </a:tr>
              <a:tr h="426182">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7.23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-1.99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-13.96</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63878" y="676678"/>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2015-2030F (Thousand </a:t>
            </a:r>
            <a:r>
              <a:rPr lang="en-US"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(Continued)</a:t>
            </a:r>
          </a:p>
        </p:txBody>
      </p:sp>
      <p:sp>
        <p:nvSpPr>
          <p:cNvPr id="5" name="TextBox 4">
            <a:extLst>
              <a:ext uri="{FF2B5EF4-FFF2-40B4-BE49-F238E27FC236}">
                <a16:creationId xmlns:a16="http://schemas.microsoft.com/office/drawing/2014/main" id="{EB38B21B-66B3-4DED-9EF1-4114465BFC27}"/>
              </a:ext>
            </a:extLst>
          </p:cNvPr>
          <p:cNvSpPr txBox="1"/>
          <p:nvPr/>
        </p:nvSpPr>
        <p:spPr>
          <a:xfrm>
            <a:off x="6438756" y="63080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Table 6">
            <a:extLst>
              <a:ext uri="{FF2B5EF4-FFF2-40B4-BE49-F238E27FC236}">
                <a16:creationId xmlns:a16="http://schemas.microsoft.com/office/drawing/2014/main" id="{B6C84299-03FA-41B0-80F0-1A437F361DF7}"/>
              </a:ext>
            </a:extLst>
          </p:cNvPr>
          <p:cNvGraphicFramePr>
            <a:graphicFrameLocks noGrp="1"/>
          </p:cNvGraphicFramePr>
          <p:nvPr>
            <p:extLst>
              <p:ext uri="{D42A27DB-BD31-4B8C-83A1-F6EECF244321}">
                <p14:modId xmlns:p14="http://schemas.microsoft.com/office/powerpoint/2010/main" val="2839175481"/>
              </p:ext>
            </p:extLst>
          </p:nvPr>
        </p:nvGraphicFramePr>
        <p:xfrm>
          <a:off x="163877" y="3591338"/>
          <a:ext cx="8723562" cy="2650700"/>
        </p:xfrm>
        <a:graphic>
          <a:graphicData uri="http://schemas.openxmlformats.org/drawingml/2006/table">
            <a:tbl>
              <a:tblPr firstRow="1" bandRow="1">
                <a:tableStyleId>{93296810-A885-4BE3-A3E7-6D5BEEA58F35}</a:tableStyleId>
              </a:tblPr>
              <a:tblGrid>
                <a:gridCol w="928275">
                  <a:extLst>
                    <a:ext uri="{9D8B030D-6E8A-4147-A177-3AD203B41FA5}">
                      <a16:colId xmlns:a16="http://schemas.microsoft.com/office/drawing/2014/main" val="3272690331"/>
                    </a:ext>
                  </a:extLst>
                </a:gridCol>
                <a:gridCol w="917343">
                  <a:extLst>
                    <a:ext uri="{9D8B030D-6E8A-4147-A177-3AD203B41FA5}">
                      <a16:colId xmlns:a16="http://schemas.microsoft.com/office/drawing/2014/main" val="3580014540"/>
                    </a:ext>
                  </a:extLst>
                </a:gridCol>
                <a:gridCol w="764216">
                  <a:extLst>
                    <a:ext uri="{9D8B030D-6E8A-4147-A177-3AD203B41FA5}">
                      <a16:colId xmlns:a16="http://schemas.microsoft.com/office/drawing/2014/main" val="1855223881"/>
                    </a:ext>
                  </a:extLst>
                </a:gridCol>
                <a:gridCol w="764216">
                  <a:extLst>
                    <a:ext uri="{9D8B030D-6E8A-4147-A177-3AD203B41FA5}">
                      <a16:colId xmlns:a16="http://schemas.microsoft.com/office/drawing/2014/main" val="224046152"/>
                    </a:ext>
                  </a:extLst>
                </a:gridCol>
                <a:gridCol w="764216">
                  <a:extLst>
                    <a:ext uri="{9D8B030D-6E8A-4147-A177-3AD203B41FA5}">
                      <a16:colId xmlns:a16="http://schemas.microsoft.com/office/drawing/2014/main" val="4135288567"/>
                    </a:ext>
                  </a:extLst>
                </a:gridCol>
                <a:gridCol w="764216">
                  <a:extLst>
                    <a:ext uri="{9D8B030D-6E8A-4147-A177-3AD203B41FA5}">
                      <a16:colId xmlns:a16="http://schemas.microsoft.com/office/drawing/2014/main" val="4147586031"/>
                    </a:ext>
                  </a:extLst>
                </a:gridCol>
                <a:gridCol w="764216">
                  <a:extLst>
                    <a:ext uri="{9D8B030D-6E8A-4147-A177-3AD203B41FA5}">
                      <a16:colId xmlns:a16="http://schemas.microsoft.com/office/drawing/2014/main" val="1065642436"/>
                    </a:ext>
                  </a:extLst>
                </a:gridCol>
                <a:gridCol w="764216">
                  <a:extLst>
                    <a:ext uri="{9D8B030D-6E8A-4147-A177-3AD203B41FA5}">
                      <a16:colId xmlns:a16="http://schemas.microsoft.com/office/drawing/2014/main" val="2921408857"/>
                    </a:ext>
                  </a:extLst>
                </a:gridCol>
                <a:gridCol w="764216">
                  <a:extLst>
                    <a:ext uri="{9D8B030D-6E8A-4147-A177-3AD203B41FA5}">
                      <a16:colId xmlns:a16="http://schemas.microsoft.com/office/drawing/2014/main" val="216429577"/>
                    </a:ext>
                  </a:extLst>
                </a:gridCol>
                <a:gridCol w="764216">
                  <a:extLst>
                    <a:ext uri="{9D8B030D-6E8A-4147-A177-3AD203B41FA5}">
                      <a16:colId xmlns:a16="http://schemas.microsoft.com/office/drawing/2014/main" val="1541654645"/>
                    </a:ext>
                  </a:extLst>
                </a:gridCol>
                <a:gridCol w="764216">
                  <a:extLst>
                    <a:ext uri="{9D8B030D-6E8A-4147-A177-3AD203B41FA5}">
                      <a16:colId xmlns:a16="http://schemas.microsoft.com/office/drawing/2014/main" val="2135439006"/>
                    </a:ext>
                  </a:extLst>
                </a:gridCol>
              </a:tblGrid>
              <a:tr h="268426">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71434692"/>
                  </a:ext>
                </a:extLst>
              </a:tr>
              <a:tr h="268426">
                <a:tc rowSpan="7">
                  <a:txBody>
                    <a:bodyPr/>
                    <a:lstStyle/>
                    <a:p>
                      <a:pPr marL="0" algn="ctr" defTabSz="685800" rtl="0" eaLnBrk="1" latinLnBrk="0" hangingPunct="1"/>
                      <a:endPar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India</a:t>
                      </a:r>
                    </a:p>
                    <a:p>
                      <a:pPr marL="0" algn="ctr" defTabSz="685800" rtl="0" eaLnBrk="1" latinLnBrk="0" hangingPunct="1"/>
                      <a:endPar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4.12</a:t>
                      </a:r>
                    </a:p>
                  </a:txBody>
                  <a:tcPr marL="9525" marR="9525" marT="9525" marB="0" anchor="ctr"/>
                </a:tc>
                <a:extLst>
                  <a:ext uri="{0D108BD9-81ED-4DB2-BD59-A6C34878D82A}">
                    <a16:rowId xmlns:a16="http://schemas.microsoft.com/office/drawing/2014/main" val="2171199941"/>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3.18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3.31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3.27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3.07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3.78</a:t>
                      </a:r>
                    </a:p>
                  </a:txBody>
                  <a:tcPr marL="9525" marR="9525" marT="9525" marB="0" anchor="ctr"/>
                </a:tc>
                <a:extLst>
                  <a:ext uri="{0D108BD9-81ED-4DB2-BD59-A6C34878D82A}">
                    <a16:rowId xmlns:a16="http://schemas.microsoft.com/office/drawing/2014/main" val="2090164450"/>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5.4</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7.9</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6.7</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extLst>
                  <a:ext uri="{0D108BD9-81ED-4DB2-BD59-A6C34878D82A}">
                    <a16:rowId xmlns:a16="http://schemas.microsoft.com/office/drawing/2014/main" val="3580386574"/>
                  </a:ext>
                </a:extLst>
              </a:tr>
              <a:tr h="268426">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0.4</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0.5</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0.4</a:t>
                      </a:r>
                    </a:p>
                  </a:txBody>
                  <a:tcPr marL="9525" marR="9525" marT="9525" marB="0" anchor="b"/>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b"/>
                </a:tc>
                <a:extLst>
                  <a:ext uri="{0D108BD9-81ED-4DB2-BD59-A6C34878D82A}">
                    <a16:rowId xmlns:a16="http://schemas.microsoft.com/office/drawing/2014/main" val="3251520526"/>
                  </a:ext>
                </a:extLst>
              </a:tr>
              <a:tr h="43619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8.13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8.73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9.44</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9.97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10.71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9.53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10.44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15.85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28.28</a:t>
                      </a:r>
                    </a:p>
                  </a:txBody>
                  <a:tcPr marL="9525" marR="9525" marT="9525" marB="0" anchor="ctr"/>
                </a:tc>
                <a:extLst>
                  <a:ext uri="{0D108BD9-81ED-4DB2-BD59-A6C34878D82A}">
                    <a16:rowId xmlns:a16="http://schemas.microsoft.com/office/drawing/2014/main" val="1211048611"/>
                  </a:ext>
                </a:extLst>
              </a:tr>
              <a:tr h="436190">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7.41%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8.05%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5.62%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7.46%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-10.99%</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9.55%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10.86%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11.21%</a:t>
                      </a:r>
                    </a:p>
                  </a:txBody>
                  <a:tcPr marL="9525" marR="9525" marT="9525" marB="0" anchor="ctr"/>
                </a:tc>
                <a:extLst>
                  <a:ext uri="{0D108BD9-81ED-4DB2-BD59-A6C34878D82A}">
                    <a16:rowId xmlns:a16="http://schemas.microsoft.com/office/drawing/2014/main" val="2410814443"/>
                  </a:ext>
                </a:extLst>
              </a:tr>
              <a:tr h="43619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-12.41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-24.50</a:t>
                      </a:r>
                    </a:p>
                  </a:txBody>
                  <a:tcPr marL="9525" marR="9525" marT="9525"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2965675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149159" y="24704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US" sz="1400" b="1" dirty="0">
                <a:solidFill>
                  <a:prstClr val="black"/>
                </a:solidFill>
                <a:latin typeface="Montserrat"/>
                <a:cs typeface="Arial" panose="020B0604020202020204" pitchFamily="34" charset="0"/>
              </a:rPr>
              <a:t>Suggested Capacities (Ideal Product Mix and capacity recommendation)</a:t>
            </a:r>
          </a:p>
        </p:txBody>
      </p:sp>
      <p:graphicFrame>
        <p:nvGraphicFramePr>
          <p:cNvPr id="6" name="Table 6">
            <a:extLst>
              <a:ext uri="{FF2B5EF4-FFF2-40B4-BE49-F238E27FC236}">
                <a16:creationId xmlns:a16="http://schemas.microsoft.com/office/drawing/2014/main" id="{965B1E2E-B73D-4D03-BD22-2A6AFE124BF0}"/>
              </a:ext>
            </a:extLst>
          </p:cNvPr>
          <p:cNvGraphicFramePr>
            <a:graphicFrameLocks noGrp="1"/>
          </p:cNvGraphicFramePr>
          <p:nvPr>
            <p:extLst>
              <p:ext uri="{D42A27DB-BD31-4B8C-83A1-F6EECF244321}">
                <p14:modId xmlns:p14="http://schemas.microsoft.com/office/powerpoint/2010/main" val="3228586358"/>
              </p:ext>
            </p:extLst>
          </p:nvPr>
        </p:nvGraphicFramePr>
        <p:xfrm>
          <a:off x="318299" y="914400"/>
          <a:ext cx="8468139" cy="1119702"/>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400372267"/>
                    </a:ext>
                  </a:extLst>
                </a:gridCol>
                <a:gridCol w="2822713">
                  <a:extLst>
                    <a:ext uri="{9D8B030D-6E8A-4147-A177-3AD203B41FA5}">
                      <a16:colId xmlns:a16="http://schemas.microsoft.com/office/drawing/2014/main" val="1203222138"/>
                    </a:ext>
                  </a:extLst>
                </a:gridCol>
                <a:gridCol w="2822713">
                  <a:extLst>
                    <a:ext uri="{9D8B030D-6E8A-4147-A177-3AD203B41FA5}">
                      <a16:colId xmlns:a16="http://schemas.microsoft.com/office/drawing/2014/main" val="1740433055"/>
                    </a:ext>
                  </a:extLst>
                </a:gridCol>
              </a:tblGrid>
              <a:tr h="479939">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Chemistry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Product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Suggested Capacity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779190577"/>
                  </a:ext>
                </a:extLst>
              </a:tr>
              <a:tr h="598898">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Vinyl Ester Resin</a:t>
                      </a: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Bisphenol – A vinyl ester resin,</a:t>
                      </a:r>
                    </a:p>
                    <a:p>
                      <a:pPr marL="0" marR="0" algn="ctr">
                        <a:lnSpc>
                          <a:spcPct val="110000"/>
                        </a:lnSpc>
                        <a:spcBef>
                          <a:spcPts val="0"/>
                        </a:spcBef>
                        <a:spcAft>
                          <a:spcPts val="600"/>
                        </a:spcAft>
                      </a:pPr>
                      <a:r>
                        <a:rPr lang="en-US" sz="10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Novolac</a:t>
                      </a: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Vinyl Ester Resin,</a:t>
                      </a:r>
                    </a:p>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Brominated Vinyl Ester Resin</a:t>
                      </a: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30,000 </a:t>
                      </a:r>
                      <a:r>
                        <a:rPr lang="en-US" sz="10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Tonnes</a:t>
                      </a:r>
                      <a:r>
                        <a:rPr lang="en-US" sz="10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Per Annum</a:t>
                      </a:r>
                    </a:p>
                  </a:txBody>
                  <a:tcPr marL="68580" marR="68580" marT="0" marB="0" anchor="ctr"/>
                </a:tc>
                <a:extLst>
                  <a:ext uri="{0D108BD9-81ED-4DB2-BD59-A6C34878D82A}">
                    <a16:rowId xmlns:a16="http://schemas.microsoft.com/office/drawing/2014/main" val="14380268"/>
                  </a:ext>
                </a:extLst>
              </a:tr>
            </a:tbl>
          </a:graphicData>
        </a:graphic>
      </p:graphicFrame>
      <p:sp>
        <p:nvSpPr>
          <p:cNvPr id="9" name="Title 1">
            <a:extLst>
              <a:ext uri="{FF2B5EF4-FFF2-40B4-BE49-F238E27FC236}">
                <a16:creationId xmlns:a16="http://schemas.microsoft.com/office/drawing/2014/main" id="{8D5E35D0-F5BC-4C4A-9108-82702B2C5DC9}"/>
              </a:ext>
            </a:extLst>
          </p:cNvPr>
          <p:cNvSpPr txBox="1">
            <a:spLocks/>
          </p:cNvSpPr>
          <p:nvPr/>
        </p:nvSpPr>
        <p:spPr>
          <a:xfrm>
            <a:off x="222070" y="2038866"/>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Target EXIM Countries</a:t>
            </a:r>
          </a:p>
        </p:txBody>
      </p:sp>
      <p:graphicFrame>
        <p:nvGraphicFramePr>
          <p:cNvPr id="10" name="Table 11">
            <a:extLst>
              <a:ext uri="{FF2B5EF4-FFF2-40B4-BE49-F238E27FC236}">
                <a16:creationId xmlns:a16="http://schemas.microsoft.com/office/drawing/2014/main" id="{A01D8A0D-A3DA-4CC3-884C-AD1BA0268436}"/>
              </a:ext>
            </a:extLst>
          </p:cNvPr>
          <p:cNvGraphicFramePr>
            <a:graphicFrameLocks noGrp="1"/>
          </p:cNvGraphicFramePr>
          <p:nvPr>
            <p:extLst>
              <p:ext uri="{D42A27DB-BD31-4B8C-83A1-F6EECF244321}">
                <p14:modId xmlns:p14="http://schemas.microsoft.com/office/powerpoint/2010/main" val="2859844300"/>
              </p:ext>
            </p:extLst>
          </p:nvPr>
        </p:nvGraphicFramePr>
        <p:xfrm>
          <a:off x="318298" y="2305666"/>
          <a:ext cx="8468140" cy="4305288"/>
        </p:xfrm>
        <a:graphic>
          <a:graphicData uri="http://schemas.openxmlformats.org/drawingml/2006/table">
            <a:tbl>
              <a:tblPr firstRow="1" bandRow="1">
                <a:tableStyleId>{5C22544A-7EE6-4342-B048-85BDC9FD1C3A}</a:tableStyleId>
              </a:tblPr>
              <a:tblGrid>
                <a:gridCol w="4234070">
                  <a:extLst>
                    <a:ext uri="{9D8B030D-6E8A-4147-A177-3AD203B41FA5}">
                      <a16:colId xmlns:a16="http://schemas.microsoft.com/office/drawing/2014/main" val="2566485406"/>
                    </a:ext>
                  </a:extLst>
                </a:gridCol>
                <a:gridCol w="4234070">
                  <a:extLst>
                    <a:ext uri="{9D8B030D-6E8A-4147-A177-3AD203B41FA5}">
                      <a16:colId xmlns:a16="http://schemas.microsoft.com/office/drawing/2014/main" val="4255051785"/>
                    </a:ext>
                  </a:extLst>
                </a:gridCol>
              </a:tblGrid>
              <a:tr h="179387">
                <a:tc>
                  <a:txBody>
                    <a:bodyPr/>
                    <a:lstStyle/>
                    <a:p>
                      <a:pPr marL="0" marR="0" algn="ctr">
                        <a:lnSpc>
                          <a:spcPct val="110000"/>
                        </a:lnSpc>
                        <a:spcBef>
                          <a:spcPts val="0"/>
                        </a:spcBef>
                        <a:spcAft>
                          <a:spcPts val="600"/>
                        </a:spcAft>
                      </a:pPr>
                      <a:r>
                        <a:rPr lang="en-US" sz="1000" b="1" dirty="0">
                          <a:solidFill>
                            <a:schemeClr val="bg1"/>
                          </a:solidFill>
                          <a:effectLst/>
                          <a:latin typeface="Muli Light"/>
                          <a:ea typeface="Calibri" panose="020F0502020204030204" pitchFamily="34" charset="0"/>
                          <a:cs typeface="Calibri" panose="020F0502020204030204" pitchFamily="34" charset="0"/>
                        </a:rPr>
                        <a:t>Region </a:t>
                      </a:r>
                      <a:endParaRPr lang="en-US"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Muli Light"/>
                          <a:ea typeface="Calibri" panose="020F0502020204030204" pitchFamily="34" charset="0"/>
                          <a:cs typeface="Calibri" panose="020F0502020204030204" pitchFamily="34" charset="0"/>
                        </a:rPr>
                        <a:t>Deficit Countries</a:t>
                      </a:r>
                      <a:endParaRPr lang="en-US" sz="1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066325"/>
                  </a:ext>
                </a:extLst>
              </a:tr>
              <a:tr h="179387">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North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USA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3941934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Mexico</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18730163"/>
                  </a:ext>
                </a:extLst>
              </a:tr>
              <a:tr h="179387">
                <a:tc rowSpan="4">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APAC</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Bangladesh</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9650094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67070748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Australia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93715094"/>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Indonesia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321417256"/>
                  </a:ext>
                </a:extLst>
              </a:tr>
              <a:tr h="179387">
                <a:tc rowSpan="8">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Middle East &amp; Africa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UAE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31138561"/>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Turkey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0344314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Iran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73016638"/>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9039506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South Africa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91428019"/>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Egypt</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5339655"/>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Algeria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64072370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Israel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06960122"/>
                  </a:ext>
                </a:extLst>
              </a:tr>
              <a:tr h="179387">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South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Brazil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61117811"/>
                  </a:ext>
                </a:extLst>
              </a:tr>
              <a:tr h="179387">
                <a:tc rowSpan="8">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Europe </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European Union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64885403"/>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Russia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597468397"/>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Poland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482815306"/>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Czech Republic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3023919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Portugal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66377608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Greece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573575944"/>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Croatia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983005942"/>
                  </a:ext>
                </a:extLst>
              </a:tr>
              <a:tr h="179387">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Sweden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36188593"/>
                  </a:ext>
                </a:extLst>
              </a:tr>
            </a:tbl>
          </a:graphicData>
        </a:graphic>
      </p:graphicFrame>
    </p:spTree>
    <p:extLst>
      <p:ext uri="{BB962C8B-B14F-4D97-AF65-F5344CB8AC3E}">
        <p14:creationId xmlns:p14="http://schemas.microsoft.com/office/powerpoint/2010/main" val="2169777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Type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Type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4294967295"/>
          </p:nvPr>
        </p:nvSpPr>
        <p:spPr>
          <a:xfrm>
            <a:off x="132586" y="193795"/>
            <a:ext cx="7863840" cy="457200"/>
          </a:xfrm>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1938712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4294967295"/>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Aerospace Plastics Market By Polymer Type (Polyetheretherketone (PEEK), Polyphenyl Sulfide (PPS), Polycarbonate (PC), Acrylonitrile Butadiene Styrene (ABS), Polymethyl Methacrylate (PMMA), Others), By Aircraft Type (Commercial , Military), By Type ( Cabin Interiors, Flight Deck &amp; Cockpit and Structures), By Region, Competition, Forecast &amp; Opportunities, 2025</a:t>
            </a:r>
            <a:b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Aromatics Market By Type (Benzene, Toluene, O-Xylene, P-Xylene, Others), By Type (Solvent v/s Additive), By </a:t>
            </a:r>
            <a:r>
              <a:rPr kumimoji="0" lang="en-IN" sz="9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Applicationr</a:t>
            </a: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Industry (Paint &amp; Coatings, Adhesives, Pharmaceuticals, Chemicals, Others), By Region, Competition, Forecast &amp; Opportunities, 2025</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5">
            <a:extLst>
              <a:ext uri="{FF2B5EF4-FFF2-40B4-BE49-F238E27FC236}">
                <a16:creationId xmlns:a16="http://schemas.microsoft.com/office/drawing/2014/main" id="{C262E998-92BD-4FE2-B1FB-3C2E872CA86B}"/>
              </a:ext>
            </a:extLst>
          </p:cNvPr>
          <p:cNvSpPr txBox="1">
            <a:spLocks/>
          </p:cNvSpPr>
          <p:nvPr/>
        </p:nvSpPr>
        <p:spPr>
          <a:xfrm>
            <a:off x="132586" y="752651"/>
            <a:ext cx="8648701" cy="555715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Respondents were asked about the current and future market growth rates, market shares by Type, by Application, by company and by region.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captured country wise production and foreign trade. Demand was estimated adding import and subtracting production in production. Inventory of product is not considered for demand supply gap.</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1 Demand = Production + Import - Export</a:t>
            </a:r>
            <a:endPar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Shares: </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a:t>
            </a:r>
            <a:r>
              <a:rPr lang="en-IN" dirty="0">
                <a:solidFill>
                  <a:prstClr val="black"/>
                </a:solidFill>
                <a:latin typeface="Open Sans" panose="020B0606030504020204" pitchFamily="34" charset="0"/>
              </a:rPr>
              <a:t>shares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by Type, by Application, by company, by region and by sales channel were calculated based on the responses received through primary surveys with industry experts, in which the respondents were asked about the market shares or revenue generated from various segments of Vinyl Ester Resin markets. The final shares were calculated by taking the geometric mean of the responses gathered from key opinion leaders after eliminating the outliers.</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Forecasting: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performed periodical checks on data collected through the surveys with logic checks and analyzed the survey results in SPSS/Tableau Software.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triangulation techniques were applied to fill the gaps and to present a more meaningful picture of the market. To forecast global Vinyl Ester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TechSci Research used various forecast techniques such as:</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Moving Average</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Time Series Analysis </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Regression AnalysisEconometric and Judgmental Analysis</a:t>
            </a:r>
          </a:p>
        </p:txBody>
      </p:sp>
    </p:spTree>
    <p:extLst>
      <p:ext uri="{BB962C8B-B14F-4D97-AF65-F5344CB8AC3E}">
        <p14:creationId xmlns:p14="http://schemas.microsoft.com/office/powerpoint/2010/main" val="90287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4482A7-C403-40C0-86F6-52771DC559E5}"/>
              </a:ext>
            </a:extLst>
          </p:cNvPr>
          <p:cNvSpPr/>
          <p:nvPr/>
        </p:nvSpPr>
        <p:spPr>
          <a:xfrm>
            <a:off x="0" y="1848572"/>
            <a:ext cx="9144000" cy="472466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3" name="Subtitle 5">
            <a:extLst>
              <a:ext uri="{FF2B5EF4-FFF2-40B4-BE49-F238E27FC236}">
                <a16:creationId xmlns:a16="http://schemas.microsoft.com/office/drawing/2014/main" id="{4BA1D114-0C66-4168-83D8-C1DCC6E4CDC4}"/>
              </a:ext>
            </a:extLst>
          </p:cNvPr>
          <p:cNvSpPr txBox="1">
            <a:spLocks/>
          </p:cNvSpPr>
          <p:nvPr/>
        </p:nvSpPr>
        <p:spPr>
          <a:xfrm>
            <a:off x="121520" y="805542"/>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used its own forecast tool, which is based on the growth of various allied industries in respective regions. TechSci Research also used the impact analysis during short, medium- and long-term period to estimate the demand and to reach accurate market numbers. It should be noted that the figures compiled are only for the organized market including market share data. </a:t>
            </a:r>
          </a:p>
        </p:txBody>
      </p:sp>
      <p:graphicFrame>
        <p:nvGraphicFramePr>
          <p:cNvPr id="7" name="Table 6">
            <a:extLst>
              <a:ext uri="{FF2B5EF4-FFF2-40B4-BE49-F238E27FC236}">
                <a16:creationId xmlns:a16="http://schemas.microsoft.com/office/drawing/2014/main" id="{BF300EC7-DEEE-499C-85C1-5B22DE34F68C}"/>
              </a:ext>
            </a:extLst>
          </p:cNvPr>
          <p:cNvGraphicFramePr>
            <a:graphicFrameLocks noGrp="1"/>
          </p:cNvGraphicFramePr>
          <p:nvPr>
            <p:extLst>
              <p:ext uri="{D42A27DB-BD31-4B8C-83A1-F6EECF244321}">
                <p14:modId xmlns:p14="http://schemas.microsoft.com/office/powerpoint/2010/main" val="961191672"/>
              </p:ext>
            </p:extLst>
          </p:nvPr>
        </p:nvGraphicFramePr>
        <p:xfrm>
          <a:off x="502520" y="1913221"/>
          <a:ext cx="8184280" cy="6401562"/>
        </p:xfrm>
        <a:graphic>
          <a:graphicData uri="http://schemas.openxmlformats.org/drawingml/2006/table">
            <a:tbl>
              <a:tblPr firstRow="1" bandRow="1"/>
              <a:tblGrid>
                <a:gridCol w="3837805">
                  <a:extLst>
                    <a:ext uri="{9D8B030D-6E8A-4147-A177-3AD203B41FA5}">
                      <a16:colId xmlns:a16="http://schemas.microsoft.com/office/drawing/2014/main" val="2767272257"/>
                    </a:ext>
                  </a:extLst>
                </a:gridCol>
                <a:gridCol w="4346475">
                  <a:extLst>
                    <a:ext uri="{9D8B030D-6E8A-4147-A177-3AD203B41FA5}">
                      <a16:colId xmlns:a16="http://schemas.microsoft.com/office/drawing/2014/main" val="349298002"/>
                    </a:ext>
                  </a:extLst>
                </a:gridCol>
              </a:tblGrid>
              <a:tr h="493683">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Partial List of Companies and Suppliers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Key Secondary Applications</a:t>
                      </a:r>
                      <a:endParaRPr lang="en-IN"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429823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Innovative </a:t>
                      </a:r>
                      <a:r>
                        <a:rPr lang="fr-FR"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Resins</a:t>
                      </a: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Mechemco</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resins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pvt</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Allnex</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AOC -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Aliancys</a:t>
                      </a: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Ashland Global Holdings Inc.</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Crystic</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Resins India Private Limited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DIC Corporation</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Chuan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Chemical Industries Co.,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Eternal Materials Co Ltd</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Reichhold</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LLC 2</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Satyen</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Polymers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Pvt.</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Sino Polymer</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Poliya</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Composite Resins and Polymers, Inc.</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World Bank</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TechSci Research Proprietary Database &amp; Knowledge Repository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Company Annual Reports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a:t>
                      </a:r>
                      <a:r>
                        <a:rPr lang="en-IN" sz="1000" b="0" kern="12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Magazines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 Reports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News Dailies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Credible Paid Databases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International Chemical Secretariat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European Chemicals Agency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Food Packaging Forum</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44318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59248A-34F1-4B48-8EFA-B4615744D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50"/>
            <a:ext cx="3380534" cy="5143500"/>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2800" b="1" i="0" u="none" strike="noStrike" kern="1200" cap="none" spc="-136" normalizeH="0" baseline="0" noProof="0" dirty="0">
                <a:ln>
                  <a:noFill/>
                </a:ln>
                <a:solidFill>
                  <a:schemeClr val="bg1"/>
                </a:solidFill>
                <a:effectLst>
                  <a:outerShdw blurRad="38100" dist="38100" dir="2700000" algn="tl">
                    <a:srgbClr val="000000">
                      <a:alpha val="43137"/>
                    </a:srgbClr>
                  </a:outerShdw>
                </a:effectLst>
                <a:uLnTx/>
                <a:uFillTx/>
                <a:latin typeface="Montserrat" panose="00000500000000000000" pitchFamily="2" charset="0"/>
                <a:cs typeface="Arial" panose="020B0604020202020204" pitchFamily="34" charset="0"/>
              </a:rPr>
              <a:t>EXECUTIVE SUMMARY</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99118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4" name="TextBox 13">
            <a:extLst>
              <a:ext uri="{FF2B5EF4-FFF2-40B4-BE49-F238E27FC236}">
                <a16:creationId xmlns:a16="http://schemas.microsoft.com/office/drawing/2014/main" id="{071A111D-62F1-449A-B9A6-51CDB38A3149}"/>
              </a:ext>
            </a:extLst>
          </p:cNvPr>
          <p:cNvSpPr txBox="1"/>
          <p:nvPr/>
        </p:nvSpPr>
        <p:spPr>
          <a:xfrm>
            <a:off x="1953373" y="3460318"/>
            <a:ext cx="233795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7" y="877019"/>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Size, By Volume, 2015, 2020, 2021E, 2025F &amp; 2030F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Thousand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2" name="TextBox 21">
            <a:extLst>
              <a:ext uri="{FF2B5EF4-FFF2-40B4-BE49-F238E27FC236}">
                <a16:creationId xmlns:a16="http://schemas.microsoft.com/office/drawing/2014/main" id="{240631A2-F6E1-4736-A13F-2A7FC60ED00F}"/>
              </a:ext>
            </a:extLst>
          </p:cNvPr>
          <p:cNvSpPr txBox="1"/>
          <p:nvPr/>
        </p:nvSpPr>
        <p:spPr>
          <a:xfrm>
            <a:off x="77842" y="3645210"/>
            <a:ext cx="412925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Share, By Type , By Volume, 2020</a:t>
            </a:r>
          </a:p>
        </p:txBody>
      </p:sp>
      <p:sp>
        <p:nvSpPr>
          <p:cNvPr id="28" name="TextBox 27">
            <a:extLst>
              <a:ext uri="{FF2B5EF4-FFF2-40B4-BE49-F238E27FC236}">
                <a16:creationId xmlns:a16="http://schemas.microsoft.com/office/drawing/2014/main" id="{80FDE981-455F-4E43-A13F-4B50E02F77EE}"/>
              </a:ext>
            </a:extLst>
          </p:cNvPr>
          <p:cNvSpPr txBox="1"/>
          <p:nvPr/>
        </p:nvSpPr>
        <p:spPr>
          <a:xfrm>
            <a:off x="4778413" y="3669041"/>
            <a:ext cx="380049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Share, By Region, By Volume, 2020</a:t>
            </a:r>
            <a:endPar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4252151137"/>
              </p:ext>
            </p:extLst>
          </p:nvPr>
        </p:nvGraphicFramePr>
        <p:xfrm>
          <a:off x="308499" y="4073325"/>
          <a:ext cx="3780889" cy="2368631"/>
        </p:xfrm>
        <a:graphic>
          <a:graphicData uri="http://schemas.openxmlformats.org/drawingml/2006/chart">
            <c:chart xmlns:c="http://schemas.openxmlformats.org/drawingml/2006/chart" xmlns:r="http://schemas.openxmlformats.org/officeDocument/2006/relationships" r:id="rId2"/>
          </a:graphicData>
        </a:graphic>
      </p:graphicFrame>
      <p:sp>
        <p:nvSpPr>
          <p:cNvPr id="100" name="TextBox 99">
            <a:extLst>
              <a:ext uri="{FF2B5EF4-FFF2-40B4-BE49-F238E27FC236}">
                <a16:creationId xmlns:a16="http://schemas.microsoft.com/office/drawing/2014/main" id="{5D37ABA4-DA77-487D-A5DE-E20FB3B3D749}"/>
              </a:ext>
            </a:extLst>
          </p:cNvPr>
          <p:cNvSpPr txBox="1"/>
          <p:nvPr/>
        </p:nvSpPr>
        <p:spPr>
          <a:xfrm>
            <a:off x="6136106" y="6494178"/>
            <a:ext cx="249221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32714466"/>
              </p:ext>
            </p:extLst>
          </p:nvPr>
        </p:nvGraphicFramePr>
        <p:xfrm>
          <a:off x="5697781" y="4297654"/>
          <a:ext cx="3972607" cy="2052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2837860769"/>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4"/>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5.30%</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2015-2020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1.74%</a:t>
            </a:r>
          </a:p>
        </p:txBody>
      </p:sp>
      <p:sp>
        <p:nvSpPr>
          <p:cNvPr id="2" name="TextBox 1">
            <a:extLst>
              <a:ext uri="{FF2B5EF4-FFF2-40B4-BE49-F238E27FC236}">
                <a16:creationId xmlns:a16="http://schemas.microsoft.com/office/drawing/2014/main" id="{157EA6F7-1AAE-495E-9A61-55992A2678B0}"/>
              </a:ext>
            </a:extLst>
          </p:cNvPr>
          <p:cNvSpPr txBox="1"/>
          <p:nvPr/>
        </p:nvSpPr>
        <p:spPr>
          <a:xfrm>
            <a:off x="4597166" y="872927"/>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Size,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Application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2020</a:t>
            </a:r>
          </a:p>
        </p:txBody>
      </p:sp>
      <p:graphicFrame>
        <p:nvGraphicFramePr>
          <p:cNvPr id="19" name="Chart 18">
            <a:extLst>
              <a:ext uri="{FF2B5EF4-FFF2-40B4-BE49-F238E27FC236}">
                <a16:creationId xmlns:a16="http://schemas.microsoft.com/office/drawing/2014/main" id="{60BCDEE5-8AB9-4585-AD80-EC54A02EF693}"/>
              </a:ext>
            </a:extLst>
          </p:cNvPr>
          <p:cNvGraphicFramePr/>
          <p:nvPr>
            <p:extLst>
              <p:ext uri="{D42A27DB-BD31-4B8C-83A1-F6EECF244321}">
                <p14:modId xmlns:p14="http://schemas.microsoft.com/office/powerpoint/2010/main" val="2101677642"/>
              </p:ext>
            </p:extLst>
          </p:nvPr>
        </p:nvGraphicFramePr>
        <p:xfrm>
          <a:off x="5176191" y="1194697"/>
          <a:ext cx="3780889" cy="2368631"/>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4">
            <a:extLst>
              <a:ext uri="{FF2B5EF4-FFF2-40B4-BE49-F238E27FC236}">
                <a16:creationId xmlns:a16="http://schemas.microsoft.com/office/drawing/2014/main" id="{8637CEDB-BC54-4514-B668-1E801A6193BD}"/>
              </a:ext>
            </a:extLst>
          </p:cNvPr>
          <p:cNvSpPr txBox="1"/>
          <p:nvPr/>
        </p:nvSpPr>
        <p:spPr>
          <a:xfrm>
            <a:off x="5300870" y="3429000"/>
            <a:ext cx="365621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3" name="TextBox 22">
            <a:extLst>
              <a:ext uri="{FF2B5EF4-FFF2-40B4-BE49-F238E27FC236}">
                <a16:creationId xmlns:a16="http://schemas.microsoft.com/office/drawing/2014/main" id="{C77C3E90-8A3D-4FE2-BCAA-16A3286EDCA9}"/>
              </a:ext>
            </a:extLst>
          </p:cNvPr>
          <p:cNvSpPr txBox="1"/>
          <p:nvPr/>
        </p:nvSpPr>
        <p:spPr>
          <a:xfrm>
            <a:off x="-198782" y="6342292"/>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56248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ackground pattern&#10;&#10;Description automatically generated">
            <a:extLst>
              <a:ext uri="{FF2B5EF4-FFF2-40B4-BE49-F238E27FC236}">
                <a16:creationId xmlns:a16="http://schemas.microsoft.com/office/drawing/2014/main" id="{6F6F8D61-A8AE-40B2-B754-A6A297A59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48"/>
            <a:ext cx="3380534" cy="5143501"/>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GLOBAL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5965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114127" y="154681"/>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Demand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graphicFrame>
        <p:nvGraphicFramePr>
          <p:cNvPr id="2" name="Table 1">
            <a:extLst>
              <a:ext uri="{FF2B5EF4-FFF2-40B4-BE49-F238E27FC236}">
                <a16:creationId xmlns:a16="http://schemas.microsoft.com/office/drawing/2014/main" id="{54804A7B-C379-4A2E-B0FB-D1FFAD5896BC}"/>
              </a:ext>
            </a:extLst>
          </p:cNvPr>
          <p:cNvGraphicFramePr>
            <a:graphicFrameLocks noGrp="1"/>
          </p:cNvGraphicFramePr>
          <p:nvPr>
            <p:extLst>
              <p:ext uri="{D42A27DB-BD31-4B8C-83A1-F6EECF244321}">
                <p14:modId xmlns:p14="http://schemas.microsoft.com/office/powerpoint/2010/main" val="1260544189"/>
              </p:ext>
            </p:extLst>
          </p:nvPr>
        </p:nvGraphicFramePr>
        <p:xfrm>
          <a:off x="246606" y="1025918"/>
          <a:ext cx="8450208" cy="2014334"/>
        </p:xfrm>
        <a:graphic>
          <a:graphicData uri="http://schemas.openxmlformats.org/drawingml/2006/table">
            <a:tbl>
              <a:tblPr>
                <a:tableStyleId>{5C22544A-7EE6-4342-B048-85BDC9FD1C3A}</a:tableStyleId>
              </a:tblPr>
              <a:tblGrid>
                <a:gridCol w="3569728">
                  <a:extLst>
                    <a:ext uri="{9D8B030D-6E8A-4147-A177-3AD203B41FA5}">
                      <a16:colId xmlns:a16="http://schemas.microsoft.com/office/drawing/2014/main" val="1611981692"/>
                    </a:ext>
                  </a:extLst>
                </a:gridCol>
                <a:gridCol w="976096">
                  <a:extLst>
                    <a:ext uri="{9D8B030D-6E8A-4147-A177-3AD203B41FA5}">
                      <a16:colId xmlns:a16="http://schemas.microsoft.com/office/drawing/2014/main" val="3462637515"/>
                    </a:ext>
                  </a:extLst>
                </a:gridCol>
                <a:gridCol w="976096">
                  <a:extLst>
                    <a:ext uri="{9D8B030D-6E8A-4147-A177-3AD203B41FA5}">
                      <a16:colId xmlns:a16="http://schemas.microsoft.com/office/drawing/2014/main" val="1912165851"/>
                    </a:ext>
                  </a:extLst>
                </a:gridCol>
                <a:gridCol w="976096">
                  <a:extLst>
                    <a:ext uri="{9D8B030D-6E8A-4147-A177-3AD203B41FA5}">
                      <a16:colId xmlns:a16="http://schemas.microsoft.com/office/drawing/2014/main" val="4226174903"/>
                    </a:ext>
                  </a:extLst>
                </a:gridCol>
                <a:gridCol w="976096">
                  <a:extLst>
                    <a:ext uri="{9D8B030D-6E8A-4147-A177-3AD203B41FA5}">
                      <a16:colId xmlns:a16="http://schemas.microsoft.com/office/drawing/2014/main" val="172123759"/>
                    </a:ext>
                  </a:extLst>
                </a:gridCol>
                <a:gridCol w="976096">
                  <a:extLst>
                    <a:ext uri="{9D8B030D-6E8A-4147-A177-3AD203B41FA5}">
                      <a16:colId xmlns:a16="http://schemas.microsoft.com/office/drawing/2014/main" val="2362864956"/>
                    </a:ext>
                  </a:extLst>
                </a:gridCol>
              </a:tblGrid>
              <a:tr h="384828">
                <a:tc>
                  <a:txBody>
                    <a:bodyPr/>
                    <a:lstStyle/>
                    <a:p>
                      <a:pPr marL="91440" algn="l" fontAlgn="ctr"/>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2015</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2021E</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Capacity</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938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985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1020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1025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Production</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748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773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823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882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946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Demand</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US" sz="1000" b="0" i="0" u="none" strike="noStrike" dirty="0">
                          <a:solidFill>
                            <a:schemeClr val="tx1"/>
                          </a:solidFill>
                          <a:effectLst/>
                          <a:latin typeface="Arial" panose="020B0604020202020204" pitchFamily="34" charset="0"/>
                        </a:rPr>
                        <a:t>691.84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753.98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769.23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908.83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chemeClr val="tx1"/>
                          </a:solidFill>
                          <a:effectLst/>
                          <a:latin typeface="Arial" panose="020B0604020202020204" pitchFamily="34" charset="0"/>
                        </a:rPr>
                        <a:t>1224.47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475022">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Vinyl Ester Resin Demand (Y-O-Y Growth Rate,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chemeClr val="tx1"/>
                          </a:solidFill>
                          <a:effectLst/>
                          <a:latin typeface="Arial" panose="020B0604020202020204" pitchFamily="34" charset="0"/>
                        </a:rPr>
                        <a:t>-7.11%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chemeClr val="tx1"/>
                          </a:solidFill>
                          <a:effectLst/>
                          <a:latin typeface="Arial" panose="020B0604020202020204" pitchFamily="34" charset="0"/>
                        </a:rPr>
                        <a:t>2.02%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rPr>
                        <a:t>5.23%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rPr>
                        <a:t>6.58%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9" name="TextBox 8">
            <a:extLst>
              <a:ext uri="{FF2B5EF4-FFF2-40B4-BE49-F238E27FC236}">
                <a16:creationId xmlns:a16="http://schemas.microsoft.com/office/drawing/2014/main" id="{D608C4CE-6ED9-4172-A268-FD8EB4993FE0}"/>
              </a:ext>
            </a:extLst>
          </p:cNvPr>
          <p:cNvSpPr txBox="1"/>
          <p:nvPr/>
        </p:nvSpPr>
        <p:spPr>
          <a:xfrm>
            <a:off x="5756959" y="3083107"/>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14" name="Text Placeholder 3">
            <a:extLst>
              <a:ext uri="{FF2B5EF4-FFF2-40B4-BE49-F238E27FC236}">
                <a16:creationId xmlns:a16="http://schemas.microsoft.com/office/drawing/2014/main" id="{D4C8815D-6B5C-455E-85C4-4FC618D188A2}"/>
              </a:ext>
            </a:extLst>
          </p:cNvPr>
          <p:cNvSpPr txBox="1">
            <a:spLocks/>
          </p:cNvSpPr>
          <p:nvPr/>
        </p:nvSpPr>
        <p:spPr>
          <a:xfrm>
            <a:off x="246606" y="690995"/>
            <a:ext cx="7174611"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Table 1: Global Vinyl Ester Resin Demand-Supply Scenario, 2015-2030F (Thousand Tonnes)</a:t>
            </a:r>
          </a:p>
        </p:txBody>
      </p:sp>
      <p:sp>
        <p:nvSpPr>
          <p:cNvPr id="17" name="TextBox 16">
            <a:extLst>
              <a:ext uri="{FF2B5EF4-FFF2-40B4-BE49-F238E27FC236}">
                <a16:creationId xmlns:a16="http://schemas.microsoft.com/office/drawing/2014/main" id="{1703F135-396A-4211-9A55-729BB0E97389}"/>
              </a:ext>
            </a:extLst>
          </p:cNvPr>
          <p:cNvSpPr txBox="1"/>
          <p:nvPr/>
        </p:nvSpPr>
        <p:spPr>
          <a:xfrm>
            <a:off x="291548" y="3024248"/>
            <a:ext cx="4280452" cy="3735318"/>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In 2020, the global vinyl ester resin industry witness a de-growth of around -7.77% compared to 2019 with the major demand of vinyl ester being used in pipes and tanks application. The demand from  marine and renewables sector has also shown upward trend contributing to the increase in demand.</a:t>
            </a: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China and USA are having major vinyl ester resin producing capacities across the globe. Further, more capacities are expected to be commissioned in Asia Pacific region to meet the ongoing demand across the globe. AOC, INEOS Composites, </a:t>
            </a:r>
            <a:r>
              <a:rPr lang="en-US" sz="1000" dirty="0" err="1">
                <a:latin typeface="Verdana" panose="020B0604030504040204" pitchFamily="34" charset="0"/>
                <a:ea typeface="Verdana" panose="020B0604030504040204" pitchFamily="34" charset="0"/>
                <a:cs typeface="Verdana" panose="020B0604030504040204" pitchFamily="34" charset="0"/>
              </a:rPr>
              <a:t>Swancor</a:t>
            </a:r>
            <a:r>
              <a:rPr lang="en-US" sz="1000" dirty="0">
                <a:latin typeface="Verdana" panose="020B0604030504040204" pitchFamily="34" charset="0"/>
                <a:ea typeface="Verdana" panose="020B0604030504040204" pitchFamily="34" charset="0"/>
                <a:cs typeface="Verdana" panose="020B0604030504040204" pitchFamily="34" charset="0"/>
              </a:rPr>
              <a:t> Holding, Showa Denko are leading global supplier of vinyl ester resin with broad range of product portfolio.</a:t>
            </a:r>
          </a:p>
        </p:txBody>
      </p:sp>
      <p:graphicFrame>
        <p:nvGraphicFramePr>
          <p:cNvPr id="11" name="Chart 10">
            <a:extLst>
              <a:ext uri="{FF2B5EF4-FFF2-40B4-BE49-F238E27FC236}">
                <a16:creationId xmlns:a16="http://schemas.microsoft.com/office/drawing/2014/main" id="{4414F162-55F9-4279-B24A-166ED0CCCC40}"/>
              </a:ext>
            </a:extLst>
          </p:cNvPr>
          <p:cNvGraphicFramePr/>
          <p:nvPr>
            <p:extLst>
              <p:ext uri="{D42A27DB-BD31-4B8C-83A1-F6EECF244321}">
                <p14:modId xmlns:p14="http://schemas.microsoft.com/office/powerpoint/2010/main" val="46874873"/>
              </p:ext>
            </p:extLst>
          </p:nvPr>
        </p:nvGraphicFramePr>
        <p:xfrm>
          <a:off x="4844954" y="3666107"/>
          <a:ext cx="3725887" cy="30285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64A03B6-EB2E-4AE9-8CA0-F4DD2969FE52}"/>
              </a:ext>
            </a:extLst>
          </p:cNvPr>
          <p:cNvSpPr txBox="1"/>
          <p:nvPr/>
        </p:nvSpPr>
        <p:spPr>
          <a:xfrm>
            <a:off x="4794132" y="3265996"/>
            <a:ext cx="4058320" cy="400110"/>
          </a:xfrm>
          <a:prstGeom prst="rect">
            <a:avLst/>
          </a:prstGeom>
          <a:noFill/>
        </p:spPr>
        <p:txBody>
          <a:bodyPr wrap="square" rtlCol="0">
            <a:spAutoFit/>
          </a:bodyPr>
          <a:lstStyle/>
          <a:p>
            <a:r>
              <a:rPr lang="en-US" sz="1000" b="1" dirty="0">
                <a:latin typeface="Verdana" panose="020B0604030504040204" pitchFamily="34" charset="0"/>
                <a:ea typeface="Verdana" panose="020B0604030504040204" pitchFamily="34" charset="0"/>
                <a:cs typeface="Verdana" panose="020B0604030504040204" pitchFamily="34" charset="0"/>
              </a:rPr>
              <a:t>Global Advanced Composites Production, By Volume, 2013-2017 (Million Tons)</a:t>
            </a:r>
          </a:p>
        </p:txBody>
      </p:sp>
      <p:sp>
        <p:nvSpPr>
          <p:cNvPr id="16" name="TextBox 15">
            <a:extLst>
              <a:ext uri="{FF2B5EF4-FFF2-40B4-BE49-F238E27FC236}">
                <a16:creationId xmlns:a16="http://schemas.microsoft.com/office/drawing/2014/main" id="{B07F218F-C2CF-4AF6-9B4C-66C991608A51}"/>
              </a:ext>
            </a:extLst>
          </p:cNvPr>
          <p:cNvSpPr txBox="1"/>
          <p:nvPr/>
        </p:nvSpPr>
        <p:spPr>
          <a:xfrm>
            <a:off x="7023095" y="6494551"/>
            <a:ext cx="1718662" cy="200055"/>
          </a:xfrm>
          <a:prstGeom prst="rect">
            <a:avLst/>
          </a:prstGeom>
          <a:noFill/>
        </p:spPr>
        <p:txBody>
          <a:bodyPr wrap="square" rtlCol="0">
            <a:spAutoFit/>
          </a:bodyPr>
          <a:lstStyle/>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Annual Reports</a:t>
            </a:r>
            <a:endParaRPr lang="en-US" sz="7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79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D517ED23-7B15-4D4A-877C-8B068BEC79E2}"/>
              </a:ext>
            </a:extLst>
          </p:cNvPr>
          <p:cNvGraphicFramePr/>
          <p:nvPr>
            <p:extLst>
              <p:ext uri="{D42A27DB-BD31-4B8C-83A1-F6EECF244321}">
                <p14:modId xmlns:p14="http://schemas.microsoft.com/office/powerpoint/2010/main" val="3061051590"/>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 Global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500816" y="2726347"/>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184565" y="2692521"/>
            <a:ext cx="1962739"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56495" y="3066022"/>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1.74%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407316" y="3033975"/>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5.3</a:t>
            </a: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86222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 name="TextBox 2">
            <a:extLst>
              <a:ext uri="{FF2B5EF4-FFF2-40B4-BE49-F238E27FC236}">
                <a16:creationId xmlns:a16="http://schemas.microsoft.com/office/drawing/2014/main" id="{088B973D-5CDD-4C1D-9F5E-E4FABAC4C4A7}"/>
              </a:ext>
            </a:extLst>
          </p:cNvPr>
          <p:cNvSpPr txBox="1"/>
          <p:nvPr/>
        </p:nvSpPr>
        <p:spPr>
          <a:xfrm>
            <a:off x="0" y="4226550"/>
            <a:ext cx="8513686" cy="2391596"/>
          </a:xfrm>
          <a:prstGeom prst="rect">
            <a:avLst/>
          </a:prstGeom>
          <a:solidFill>
            <a:schemeClr val="tx2">
              <a:lumMod val="7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99F8B1E2-2CBA-46CE-A02C-F615EDF70C74}"/>
              </a:ext>
            </a:extLst>
          </p:cNvPr>
          <p:cNvSpPr txBox="1"/>
          <p:nvPr/>
        </p:nvSpPr>
        <p:spPr>
          <a:xfrm>
            <a:off x="62614" y="4399952"/>
            <a:ext cx="8388457" cy="1754326"/>
          </a:xfrm>
          <a:prstGeom prst="rect">
            <a:avLst/>
          </a:prstGeom>
          <a:noFill/>
        </p:spPr>
        <p:txBody>
          <a:bodyPr wrap="square" rtlCol="0">
            <a:spAutoFit/>
          </a:bodyPr>
          <a:lstStyle/>
          <a:p>
            <a:pPr algn="just"/>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Global demand of Vinyl Ester resin in 2020 is stood at around 760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and is expected to grow at a CAGR of 5.36% to reach approximately 1246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2030. The Increase in demand is led by   strong demand of excellent chemical and thermal resistant material in downstream applications such as semiconductor encapsulation, electronics, and communication, construction, and automobile industries. Moreover, Operating efficiency of producers varies from approximately 81% to 92%. However, in 2020 COVID-2019 impacted the demand of Vinyl Ester Resin as major industries were shut. Further, Demand supply gap is expected to increase approximately from 61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2022 to 280 thousand </a:t>
            </a:r>
            <a:r>
              <a:rPr lang="en-US"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tonnes</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 in 2030. Manufactures are ramping up their capacity expansion to meet the growing demand supply gap.</a:t>
            </a:r>
          </a:p>
        </p:txBody>
      </p:sp>
    </p:spTree>
    <p:extLst>
      <p:ext uri="{BB962C8B-B14F-4D97-AF65-F5344CB8AC3E}">
        <p14:creationId xmlns:p14="http://schemas.microsoft.com/office/powerpoint/2010/main" val="198151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a:extLst>
              <a:ext uri="{FF2B5EF4-FFF2-40B4-BE49-F238E27FC236}">
                <a16:creationId xmlns:a16="http://schemas.microsoft.com/office/drawing/2014/main" id="{9BDF77D0-60D0-4BE2-8EA3-21CD98B40802}"/>
              </a:ext>
            </a:extLst>
          </p:cNvPr>
          <p:cNvSpPr txBox="1"/>
          <p:nvPr/>
        </p:nvSpPr>
        <p:spPr>
          <a:xfrm>
            <a:off x="6148960" y="6238684"/>
            <a:ext cx="2601039" cy="215444"/>
          </a:xfrm>
          <a:prstGeom prst="rect">
            <a:avLst/>
          </a:prstGeom>
          <a:noFill/>
        </p:spPr>
        <p:txBody>
          <a:bodyPr wrap="square" rtlCol="0">
            <a:spAutoFit/>
          </a:bodyPr>
          <a:lstStyle/>
          <a:p>
            <a:pPr algn="r"/>
            <a:r>
              <a:rPr lang="en-IN"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t>
            </a:r>
            <a:endPar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01" name="Text Placeholder 3">
            <a:extLst>
              <a:ext uri="{FF2B5EF4-FFF2-40B4-BE49-F238E27FC236}">
                <a16:creationId xmlns:a16="http://schemas.microsoft.com/office/drawing/2014/main" id="{E48CC06B-F08A-4ACB-8581-A92223AAB5C4}"/>
              </a:ext>
            </a:extLst>
          </p:cNvPr>
          <p:cNvSpPr>
            <a:spLocks noGrp="1"/>
          </p:cNvSpPr>
          <p:nvPr>
            <p:ph type="body" sz="quarter" idx="4294967295"/>
          </p:nvPr>
        </p:nvSpPr>
        <p:spPr>
          <a:xfrm>
            <a:off x="83342" y="196676"/>
            <a:ext cx="5471023" cy="669386"/>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 – SWOT Analysis</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grpSp>
        <p:nvGrpSpPr>
          <p:cNvPr id="102" name="Group 101">
            <a:extLst>
              <a:ext uri="{FF2B5EF4-FFF2-40B4-BE49-F238E27FC236}">
                <a16:creationId xmlns:a16="http://schemas.microsoft.com/office/drawing/2014/main" id="{832F3ED9-4C65-40BB-A5DA-41CBAC747203}"/>
              </a:ext>
            </a:extLst>
          </p:cNvPr>
          <p:cNvGrpSpPr/>
          <p:nvPr/>
        </p:nvGrpSpPr>
        <p:grpSpPr>
          <a:xfrm>
            <a:off x="983230" y="1501821"/>
            <a:ext cx="1585414" cy="4626024"/>
            <a:chOff x="545909" y="1692321"/>
            <a:chExt cx="1585414" cy="4449171"/>
          </a:xfrm>
        </p:grpSpPr>
        <p:sp>
          <p:nvSpPr>
            <p:cNvPr id="105" name="TextBox 104">
              <a:extLst>
                <a:ext uri="{FF2B5EF4-FFF2-40B4-BE49-F238E27FC236}">
                  <a16:creationId xmlns:a16="http://schemas.microsoft.com/office/drawing/2014/main" id="{43183DE4-2C4A-41AD-843B-EAC092A45C97}"/>
                </a:ext>
              </a:extLst>
            </p:cNvPr>
            <p:cNvSpPr txBox="1"/>
            <p:nvPr/>
          </p:nvSpPr>
          <p:spPr>
            <a:xfrm>
              <a:off x="545909" y="1692321"/>
              <a:ext cx="1583149" cy="369854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p:spPr>
          <p:txBody>
            <a:bodyPr wrap="square" rtlCol="0">
              <a:spAutoFit/>
            </a:bodyPr>
            <a:lstStyle/>
            <a:p>
              <a:endParaRPr lang="en-IN" dirty="0"/>
            </a:p>
          </p:txBody>
        </p:sp>
        <p:sp>
          <p:nvSpPr>
            <p:cNvPr id="106" name="Oval 105">
              <a:extLst>
                <a:ext uri="{FF2B5EF4-FFF2-40B4-BE49-F238E27FC236}">
                  <a16:creationId xmlns:a16="http://schemas.microsoft.com/office/drawing/2014/main" id="{2D828DFC-5CCD-4C8E-BC80-2DD7993A80CC}"/>
                </a:ext>
              </a:extLst>
            </p:cNvPr>
            <p:cNvSpPr/>
            <p:nvPr/>
          </p:nvSpPr>
          <p:spPr>
            <a:xfrm>
              <a:off x="545909" y="4558352"/>
              <a:ext cx="1585414" cy="1583140"/>
            </a:xfrm>
            <a:prstGeom prst="ellipse">
              <a:avLst/>
            </a:prstGeom>
            <a:solidFill>
              <a:schemeClr val="bg1"/>
            </a:solidFill>
            <a:ln w="57150">
              <a:solidFill>
                <a:srgbClr val="002060"/>
              </a:solidFill>
            </a:ln>
            <a:effectLst>
              <a:glow rad="101600">
                <a:schemeClr val="accent5">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07" name="TextBox 106">
              <a:extLst>
                <a:ext uri="{FF2B5EF4-FFF2-40B4-BE49-F238E27FC236}">
                  <a16:creationId xmlns:a16="http://schemas.microsoft.com/office/drawing/2014/main" id="{CB9D80C6-E127-4884-BE35-F85007BBD848}"/>
                </a:ext>
              </a:extLst>
            </p:cNvPr>
            <p:cNvSpPr txBox="1"/>
            <p:nvPr/>
          </p:nvSpPr>
          <p:spPr>
            <a:xfrm>
              <a:off x="656227" y="4831924"/>
              <a:ext cx="1364778" cy="954107"/>
            </a:xfrm>
            <a:prstGeom prst="rect">
              <a:avLst/>
            </a:prstGeom>
            <a:noFill/>
          </p:spPr>
          <p:txBody>
            <a:bodyPr wrap="square" rtlCol="0">
              <a:spAutoFit/>
            </a:bodyPr>
            <a:lstStyle/>
            <a:p>
              <a:pPr algn="ctr"/>
              <a:r>
                <a:rPr lang="en-US" sz="4200" b="1" dirty="0">
                  <a:solidFill>
                    <a:srgbClr val="002060"/>
                  </a:solidFill>
                  <a:latin typeface="Verdana" panose="020B0604030504040204" pitchFamily="34" charset="0"/>
                  <a:ea typeface="Verdana" panose="020B0604030504040204" pitchFamily="34" charset="0"/>
                  <a:cs typeface="Verdana" panose="020B0604030504040204" pitchFamily="34" charset="0"/>
                </a:rPr>
                <a:t>S</a:t>
              </a:r>
              <a:br>
                <a:rPr lang="en-US" dirty="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400" dirty="0">
                  <a:solidFill>
                    <a:srgbClr val="002060"/>
                  </a:solidFill>
                  <a:latin typeface="Verdana" panose="020B0604030504040204" pitchFamily="34" charset="0"/>
                  <a:ea typeface="Verdana" panose="020B0604030504040204" pitchFamily="34" charset="0"/>
                  <a:cs typeface="Verdana" panose="020B0604030504040204" pitchFamily="34" charset="0"/>
                </a:rPr>
                <a:t>Strengths </a:t>
              </a:r>
              <a:endParaRPr lang="en-IN" sz="14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08" name="Group 107">
            <a:extLst>
              <a:ext uri="{FF2B5EF4-FFF2-40B4-BE49-F238E27FC236}">
                <a16:creationId xmlns:a16="http://schemas.microsoft.com/office/drawing/2014/main" id="{D85FD5FB-D364-4376-8CA2-314C22BAE575}"/>
              </a:ext>
            </a:extLst>
          </p:cNvPr>
          <p:cNvGrpSpPr/>
          <p:nvPr/>
        </p:nvGrpSpPr>
        <p:grpSpPr>
          <a:xfrm>
            <a:off x="2818854" y="1501819"/>
            <a:ext cx="1629370" cy="4626025"/>
            <a:chOff x="2381533" y="1692320"/>
            <a:chExt cx="1629370" cy="4490118"/>
          </a:xfrm>
          <a:solidFill>
            <a:srgbClr val="0070C0"/>
          </a:solidFill>
        </p:grpSpPr>
        <p:sp>
          <p:nvSpPr>
            <p:cNvPr id="109" name="TextBox 108">
              <a:extLst>
                <a:ext uri="{FF2B5EF4-FFF2-40B4-BE49-F238E27FC236}">
                  <a16:creationId xmlns:a16="http://schemas.microsoft.com/office/drawing/2014/main" id="{3623DCC6-42FC-4B84-99BF-A7A1F1765743}"/>
                </a:ext>
              </a:extLst>
            </p:cNvPr>
            <p:cNvSpPr txBox="1"/>
            <p:nvPr/>
          </p:nvSpPr>
          <p:spPr>
            <a:xfrm>
              <a:off x="2381533" y="1692320"/>
              <a:ext cx="1629370" cy="3700819"/>
            </a:xfrm>
            <a:prstGeom prst="rect">
              <a:avLst/>
            </a:prstGeom>
            <a:grpFill/>
          </p:spPr>
          <p:txBody>
            <a:bodyPr wrap="square" rtlCol="0">
              <a:spAutoFit/>
            </a:bodyPr>
            <a:lstStyle/>
            <a:p>
              <a:endParaRPr lang="en-IN" dirty="0"/>
            </a:p>
          </p:txBody>
        </p:sp>
        <p:sp>
          <p:nvSpPr>
            <p:cNvPr id="110" name="Oval 109">
              <a:extLst>
                <a:ext uri="{FF2B5EF4-FFF2-40B4-BE49-F238E27FC236}">
                  <a16:creationId xmlns:a16="http://schemas.microsoft.com/office/drawing/2014/main" id="{8E535E1A-7702-49B7-AEFB-5BF9960AC441}"/>
                </a:ext>
              </a:extLst>
            </p:cNvPr>
            <p:cNvSpPr/>
            <p:nvPr/>
          </p:nvSpPr>
          <p:spPr>
            <a:xfrm>
              <a:off x="2395181" y="4599298"/>
              <a:ext cx="1585414" cy="1583140"/>
            </a:xfrm>
            <a:prstGeom prst="ellipse">
              <a:avLst/>
            </a:prstGeom>
            <a:solidFill>
              <a:schemeClr val="bg1"/>
            </a:solidFill>
            <a:ln w="57150">
              <a:solidFill>
                <a:srgbClr val="0070C0"/>
              </a:solidFill>
            </a:ln>
            <a:effectLst>
              <a:glow rad="101600">
                <a:schemeClr val="accent1">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11" name="TextBox 110">
              <a:extLst>
                <a:ext uri="{FF2B5EF4-FFF2-40B4-BE49-F238E27FC236}">
                  <a16:creationId xmlns:a16="http://schemas.microsoft.com/office/drawing/2014/main" id="{532C1F01-348F-4673-B292-F1A5410373FE}"/>
                </a:ext>
              </a:extLst>
            </p:cNvPr>
            <p:cNvSpPr txBox="1"/>
            <p:nvPr/>
          </p:nvSpPr>
          <p:spPr>
            <a:xfrm>
              <a:off x="2666234" y="4872868"/>
              <a:ext cx="991368" cy="923330"/>
            </a:xfrm>
            <a:prstGeom prst="rect">
              <a:avLst/>
            </a:prstGeom>
            <a:solidFill>
              <a:schemeClr val="bg1"/>
            </a:solidFill>
          </p:spPr>
          <p:txBody>
            <a:bodyPr wrap="square" rtlCol="0">
              <a:spAutoFit/>
            </a:bodyPr>
            <a:lstStyle/>
            <a:p>
              <a:pPr algn="ctr"/>
              <a:r>
                <a:rPr lang="en-US" sz="4200" b="1" dirty="0">
                  <a:solidFill>
                    <a:srgbClr val="0070C0"/>
                  </a:solidFill>
                  <a:latin typeface="Verdana" panose="020B0604030504040204" pitchFamily="34" charset="0"/>
                  <a:ea typeface="Verdana" panose="020B0604030504040204" pitchFamily="34" charset="0"/>
                  <a:cs typeface="Verdana" panose="020B0604030504040204" pitchFamily="34" charset="0"/>
                </a:rPr>
                <a:t>W</a:t>
              </a:r>
              <a:b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70C0"/>
                  </a:solidFill>
                  <a:latin typeface="Verdana" panose="020B0604030504040204" pitchFamily="34" charset="0"/>
                  <a:ea typeface="Verdana" panose="020B0604030504040204" pitchFamily="34" charset="0"/>
                  <a:cs typeface="Verdana" panose="020B0604030504040204" pitchFamily="34" charset="0"/>
                </a:rPr>
                <a:t>Weakness </a:t>
              </a:r>
              <a:endParaRPr lang="en-IN" sz="12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12" name="TextBox 111">
            <a:extLst>
              <a:ext uri="{FF2B5EF4-FFF2-40B4-BE49-F238E27FC236}">
                <a16:creationId xmlns:a16="http://schemas.microsoft.com/office/drawing/2014/main" id="{FAEE1479-0E63-4676-82EE-F7E3A0A2B74F}"/>
              </a:ext>
            </a:extLst>
          </p:cNvPr>
          <p:cNvSpPr txBox="1"/>
          <p:nvPr/>
        </p:nvSpPr>
        <p:spPr>
          <a:xfrm>
            <a:off x="894866" y="1470805"/>
            <a:ext cx="1759875" cy="3016210"/>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rising demand of vinyl ester resin globally is due to its excellent chemical and corrosion resistant properties. Property of providing excellent corrosion resistance to variety of alkalis, organic and inorganic acids etc. rises its demand in pipes and tanks applications. The property of providing superior toughness to high heat distortion temperature also adds to the major strength of the product.</a:t>
            </a:r>
          </a:p>
        </p:txBody>
      </p:sp>
      <p:sp>
        <p:nvSpPr>
          <p:cNvPr id="114" name="Footer Placeholder 3">
            <a:extLst>
              <a:ext uri="{FF2B5EF4-FFF2-40B4-BE49-F238E27FC236}">
                <a16:creationId xmlns:a16="http://schemas.microsoft.com/office/drawing/2014/main" id="{08D5777A-CDD0-4858-A1CB-1F9FD9C611F2}"/>
              </a:ext>
            </a:extLst>
          </p:cNvPr>
          <p:cNvSpPr txBox="1">
            <a:spLocks/>
          </p:cNvSpPr>
          <p:nvPr/>
        </p:nvSpPr>
        <p:spPr>
          <a:xfrm>
            <a:off x="8242478" y="6623092"/>
            <a:ext cx="901522" cy="215283"/>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altLang="zh-CN" sz="700" dirty="0">
              <a:solidFill>
                <a:srgbClr val="003366"/>
              </a:solidFill>
            </a:endParaRPr>
          </a:p>
        </p:txBody>
      </p:sp>
      <p:sp>
        <p:nvSpPr>
          <p:cNvPr id="115" name="Slide Number Placeholder 18">
            <a:extLst>
              <a:ext uri="{FF2B5EF4-FFF2-40B4-BE49-F238E27FC236}">
                <a16:creationId xmlns:a16="http://schemas.microsoft.com/office/drawing/2014/main" id="{28E79555-9133-4311-B088-F6BAA87A6895}"/>
              </a:ext>
            </a:extLst>
          </p:cNvPr>
          <p:cNvSpPr txBox="1">
            <a:spLocks/>
          </p:cNvSpPr>
          <p:nvPr/>
        </p:nvSpPr>
        <p:spPr>
          <a:xfrm>
            <a:off x="8504139" y="6262199"/>
            <a:ext cx="422041" cy="365125"/>
          </a:xfrm>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B9286BE-B8CD-46E2-A5F7-46C2644D0C53}" type="slidenum">
              <a:rPr lang="en-IN" sz="1200" smtClean="0">
                <a:solidFill>
                  <a:schemeClr val="bg1"/>
                </a:solidFill>
              </a:rPr>
              <a:pPr algn="ctr"/>
              <a:t>18</a:t>
            </a:fld>
            <a:endParaRPr lang="en-IN" sz="1200" dirty="0">
              <a:solidFill>
                <a:schemeClr val="bg1"/>
              </a:solidFill>
            </a:endParaRPr>
          </a:p>
        </p:txBody>
      </p:sp>
      <p:sp>
        <p:nvSpPr>
          <p:cNvPr id="122" name="Footer Placeholder 3">
            <a:extLst>
              <a:ext uri="{FF2B5EF4-FFF2-40B4-BE49-F238E27FC236}">
                <a16:creationId xmlns:a16="http://schemas.microsoft.com/office/drawing/2014/main" id="{58AB1F48-D4F1-4E10-804A-E6F4AF565F63}"/>
              </a:ext>
            </a:extLst>
          </p:cNvPr>
          <p:cNvSpPr txBox="1">
            <a:spLocks/>
          </p:cNvSpPr>
          <p:nvPr/>
        </p:nvSpPr>
        <p:spPr>
          <a:xfrm>
            <a:off x="8242478" y="6635792"/>
            <a:ext cx="901522" cy="215283"/>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altLang="zh-CN" sz="700" dirty="0">
              <a:solidFill>
                <a:srgbClr val="003366"/>
              </a:solidFill>
            </a:endParaRPr>
          </a:p>
        </p:txBody>
      </p:sp>
      <p:sp>
        <p:nvSpPr>
          <p:cNvPr id="123" name="Slide Number Placeholder 18">
            <a:extLst>
              <a:ext uri="{FF2B5EF4-FFF2-40B4-BE49-F238E27FC236}">
                <a16:creationId xmlns:a16="http://schemas.microsoft.com/office/drawing/2014/main" id="{DFCF4E3E-E403-4006-AB29-94D2BE043001}"/>
              </a:ext>
            </a:extLst>
          </p:cNvPr>
          <p:cNvSpPr txBox="1">
            <a:spLocks/>
          </p:cNvSpPr>
          <p:nvPr/>
        </p:nvSpPr>
        <p:spPr>
          <a:xfrm>
            <a:off x="8504139" y="6274899"/>
            <a:ext cx="422041"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B9286BE-B8CD-46E2-A5F7-46C2644D0C53}" type="slidenum">
              <a:rPr lang="en-IN" sz="1200" smtClean="0">
                <a:solidFill>
                  <a:schemeClr val="bg1"/>
                </a:solidFill>
              </a:rPr>
              <a:pPr algn="ctr"/>
              <a:t>18</a:t>
            </a:fld>
            <a:endParaRPr lang="en-IN" sz="1200" dirty="0">
              <a:solidFill>
                <a:schemeClr val="bg1"/>
              </a:solidFill>
            </a:endParaRPr>
          </a:p>
        </p:txBody>
      </p:sp>
      <p:grpSp>
        <p:nvGrpSpPr>
          <p:cNvPr id="124" name="Group 123">
            <a:extLst>
              <a:ext uri="{FF2B5EF4-FFF2-40B4-BE49-F238E27FC236}">
                <a16:creationId xmlns:a16="http://schemas.microsoft.com/office/drawing/2014/main" id="{E231076A-DBCC-4ED1-8971-FB8440BEBAB8}"/>
              </a:ext>
            </a:extLst>
          </p:cNvPr>
          <p:cNvGrpSpPr/>
          <p:nvPr/>
        </p:nvGrpSpPr>
        <p:grpSpPr>
          <a:xfrm>
            <a:off x="4602168" y="1504093"/>
            <a:ext cx="1585414" cy="4583839"/>
            <a:chOff x="545909" y="1692321"/>
            <a:chExt cx="1585414" cy="4449171"/>
          </a:xfrm>
        </p:grpSpPr>
        <p:sp>
          <p:nvSpPr>
            <p:cNvPr id="125" name="TextBox 124">
              <a:extLst>
                <a:ext uri="{FF2B5EF4-FFF2-40B4-BE49-F238E27FC236}">
                  <a16:creationId xmlns:a16="http://schemas.microsoft.com/office/drawing/2014/main" id="{970048FE-3F8B-4284-9090-64599E3D9945}"/>
                </a:ext>
              </a:extLst>
            </p:cNvPr>
            <p:cNvSpPr txBox="1"/>
            <p:nvPr/>
          </p:nvSpPr>
          <p:spPr>
            <a:xfrm>
              <a:off x="545909" y="1692321"/>
              <a:ext cx="1583149" cy="369854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p:spPr>
          <p:txBody>
            <a:bodyPr wrap="square" rtlCol="0">
              <a:spAutoFit/>
            </a:bodyPr>
            <a:lstStyle/>
            <a:p>
              <a:endParaRPr lang="en-IN" dirty="0"/>
            </a:p>
          </p:txBody>
        </p:sp>
        <p:sp>
          <p:nvSpPr>
            <p:cNvPr id="126" name="Oval 125">
              <a:extLst>
                <a:ext uri="{FF2B5EF4-FFF2-40B4-BE49-F238E27FC236}">
                  <a16:creationId xmlns:a16="http://schemas.microsoft.com/office/drawing/2014/main" id="{0186D022-9B5A-4E01-A8CB-711AA4E289AB}"/>
                </a:ext>
              </a:extLst>
            </p:cNvPr>
            <p:cNvSpPr/>
            <p:nvPr/>
          </p:nvSpPr>
          <p:spPr>
            <a:xfrm>
              <a:off x="545909" y="4558352"/>
              <a:ext cx="1585414" cy="1583140"/>
            </a:xfrm>
            <a:prstGeom prst="ellipse">
              <a:avLst/>
            </a:prstGeom>
            <a:solidFill>
              <a:schemeClr val="bg1"/>
            </a:solidFill>
            <a:ln w="57150">
              <a:solidFill>
                <a:srgbClr val="002060"/>
              </a:solidFill>
            </a:ln>
            <a:effectLst>
              <a:glow rad="101600">
                <a:schemeClr val="accent5">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27" name="TextBox 126">
              <a:extLst>
                <a:ext uri="{FF2B5EF4-FFF2-40B4-BE49-F238E27FC236}">
                  <a16:creationId xmlns:a16="http://schemas.microsoft.com/office/drawing/2014/main" id="{8EF9D16C-FDF9-4FF7-AC5A-E7767881EC3B}"/>
                </a:ext>
              </a:extLst>
            </p:cNvPr>
            <p:cNvSpPr txBox="1"/>
            <p:nvPr/>
          </p:nvSpPr>
          <p:spPr>
            <a:xfrm>
              <a:off x="656227" y="4831924"/>
              <a:ext cx="1364778" cy="923330"/>
            </a:xfrm>
            <a:prstGeom prst="rect">
              <a:avLst/>
            </a:prstGeom>
            <a:noFill/>
          </p:spPr>
          <p:txBody>
            <a:bodyPr wrap="square" rtlCol="0">
              <a:spAutoFit/>
            </a:bodyPr>
            <a:lstStyle/>
            <a:p>
              <a:pPr algn="ctr"/>
              <a:r>
                <a:rPr lang="en-US" sz="4200" b="1" dirty="0">
                  <a:solidFill>
                    <a:srgbClr val="002060"/>
                  </a:solidFill>
                  <a:latin typeface="Verdana" panose="020B0604030504040204" pitchFamily="34" charset="0"/>
                  <a:ea typeface="Verdana" panose="020B0604030504040204" pitchFamily="34" charset="0"/>
                  <a:cs typeface="Verdana" panose="020B0604030504040204" pitchFamily="34" charset="0"/>
                </a:rPr>
                <a:t>O</a:t>
              </a:r>
              <a:br>
                <a:rPr lang="en-US" dirty="0">
                  <a:solidFill>
                    <a:srgbClr val="00206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2060"/>
                  </a:solidFill>
                  <a:latin typeface="Verdana" panose="020B0604030504040204" pitchFamily="34" charset="0"/>
                  <a:ea typeface="Verdana" panose="020B0604030504040204" pitchFamily="34" charset="0"/>
                  <a:cs typeface="Verdana" panose="020B0604030504040204" pitchFamily="34" charset="0"/>
                </a:rPr>
                <a:t>Opportunities</a:t>
              </a:r>
              <a:endParaRPr lang="en-IN" sz="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128" name="Group 127">
            <a:extLst>
              <a:ext uri="{FF2B5EF4-FFF2-40B4-BE49-F238E27FC236}">
                <a16:creationId xmlns:a16="http://schemas.microsoft.com/office/drawing/2014/main" id="{6E5F1DF0-C12B-475B-AEA7-CDD820B642A3}"/>
              </a:ext>
            </a:extLst>
          </p:cNvPr>
          <p:cNvGrpSpPr/>
          <p:nvPr/>
        </p:nvGrpSpPr>
        <p:grpSpPr>
          <a:xfrm>
            <a:off x="6437792" y="1504091"/>
            <a:ext cx="1629370" cy="4626025"/>
            <a:chOff x="2381533" y="1692320"/>
            <a:chExt cx="1629370" cy="4490118"/>
          </a:xfrm>
          <a:solidFill>
            <a:srgbClr val="0070C0"/>
          </a:solidFill>
        </p:grpSpPr>
        <p:sp>
          <p:nvSpPr>
            <p:cNvPr id="129" name="TextBox 128">
              <a:extLst>
                <a:ext uri="{FF2B5EF4-FFF2-40B4-BE49-F238E27FC236}">
                  <a16:creationId xmlns:a16="http://schemas.microsoft.com/office/drawing/2014/main" id="{71F63800-CB9C-48C9-B435-32F06D06D0D2}"/>
                </a:ext>
              </a:extLst>
            </p:cNvPr>
            <p:cNvSpPr txBox="1"/>
            <p:nvPr/>
          </p:nvSpPr>
          <p:spPr>
            <a:xfrm>
              <a:off x="2381533" y="1692320"/>
              <a:ext cx="1629370" cy="3700819"/>
            </a:xfrm>
            <a:prstGeom prst="rect">
              <a:avLst/>
            </a:prstGeom>
            <a:grpFill/>
          </p:spPr>
          <p:txBody>
            <a:bodyPr wrap="square" rtlCol="0">
              <a:spAutoFit/>
            </a:bodyPr>
            <a:lstStyle/>
            <a:p>
              <a:endParaRPr lang="en-IN" dirty="0"/>
            </a:p>
          </p:txBody>
        </p:sp>
        <p:sp>
          <p:nvSpPr>
            <p:cNvPr id="130" name="Oval 129">
              <a:extLst>
                <a:ext uri="{FF2B5EF4-FFF2-40B4-BE49-F238E27FC236}">
                  <a16:creationId xmlns:a16="http://schemas.microsoft.com/office/drawing/2014/main" id="{E21A7B22-B42D-42D4-9DD0-681EEF4CC8F3}"/>
                </a:ext>
              </a:extLst>
            </p:cNvPr>
            <p:cNvSpPr/>
            <p:nvPr/>
          </p:nvSpPr>
          <p:spPr>
            <a:xfrm>
              <a:off x="2395181" y="4599298"/>
              <a:ext cx="1585414" cy="1583140"/>
            </a:xfrm>
            <a:prstGeom prst="ellipse">
              <a:avLst/>
            </a:prstGeom>
            <a:solidFill>
              <a:schemeClr val="bg1"/>
            </a:solidFill>
            <a:ln w="57150">
              <a:solidFill>
                <a:srgbClr val="0070C0"/>
              </a:solidFill>
            </a:ln>
            <a:effectLst>
              <a:glow rad="101600">
                <a:schemeClr val="accent1">
                  <a:satMod val="175000"/>
                  <a:alpha val="40000"/>
                </a:schemeClr>
              </a:glow>
            </a:effectLst>
          </p:spPr>
          <p:txBody>
            <a:bodyPr wrap="square" rtlCol="0" anchor="ctr">
              <a:spAutoFit/>
            </a:bodyPr>
            <a:lstStyle/>
            <a:p>
              <a:pPr marL="171450" indent="-171450" algn="just">
                <a:lnSpc>
                  <a:spcPct val="200000"/>
                </a:lnSpc>
                <a:spcBef>
                  <a:spcPts val="1000"/>
                </a:spcBef>
                <a:buBlip>
                  <a:blip r:embed="rId2"/>
                </a:buBlip>
              </a:pP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31" name="TextBox 130">
              <a:extLst>
                <a:ext uri="{FF2B5EF4-FFF2-40B4-BE49-F238E27FC236}">
                  <a16:creationId xmlns:a16="http://schemas.microsoft.com/office/drawing/2014/main" id="{0D34C82E-70F1-4DF1-9874-0A13D198AE16}"/>
                </a:ext>
              </a:extLst>
            </p:cNvPr>
            <p:cNvSpPr txBox="1"/>
            <p:nvPr/>
          </p:nvSpPr>
          <p:spPr>
            <a:xfrm>
              <a:off x="2666234" y="4872868"/>
              <a:ext cx="991368" cy="923330"/>
            </a:xfrm>
            <a:prstGeom prst="rect">
              <a:avLst/>
            </a:prstGeom>
            <a:solidFill>
              <a:schemeClr val="bg1"/>
            </a:solidFill>
          </p:spPr>
          <p:txBody>
            <a:bodyPr wrap="square" rtlCol="0">
              <a:spAutoFit/>
            </a:bodyPr>
            <a:lstStyle/>
            <a:p>
              <a:pPr algn="ctr"/>
              <a:r>
                <a:rPr lang="en-US" sz="4200" b="1" dirty="0">
                  <a:solidFill>
                    <a:srgbClr val="0070C0"/>
                  </a:solidFill>
                  <a:latin typeface="Verdana" panose="020B0604030504040204" pitchFamily="34" charset="0"/>
                  <a:ea typeface="Verdana" panose="020B0604030504040204" pitchFamily="34" charset="0"/>
                  <a:cs typeface="Verdana" panose="020B0604030504040204" pitchFamily="34" charset="0"/>
                </a:rPr>
                <a:t>T</a:t>
              </a:r>
              <a:b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br>
              <a:r>
                <a:rPr lang="en-US" sz="1200" dirty="0">
                  <a:solidFill>
                    <a:srgbClr val="0070C0"/>
                  </a:solidFill>
                  <a:latin typeface="Verdana" panose="020B0604030504040204" pitchFamily="34" charset="0"/>
                  <a:ea typeface="Verdana" panose="020B0604030504040204" pitchFamily="34" charset="0"/>
                  <a:cs typeface="Verdana" panose="020B0604030504040204" pitchFamily="34" charset="0"/>
                </a:rPr>
                <a:t>Threats </a:t>
              </a:r>
              <a:endParaRPr lang="en-IN" sz="12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4" name="TextBox 33">
            <a:extLst>
              <a:ext uri="{FF2B5EF4-FFF2-40B4-BE49-F238E27FC236}">
                <a16:creationId xmlns:a16="http://schemas.microsoft.com/office/drawing/2014/main" id="{04681DBD-ECEA-4668-BCF0-74AB8A3CF786}"/>
              </a:ext>
            </a:extLst>
          </p:cNvPr>
          <p:cNvSpPr txBox="1"/>
          <p:nvPr/>
        </p:nvSpPr>
        <p:spPr>
          <a:xfrm>
            <a:off x="2827112" y="1482456"/>
            <a:ext cx="1626502" cy="2708434"/>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profit margins in the vinyl ester resin  market varies a lot. They are unstable and the profit margins can decrease invariably when the prices of raw material i.e., styrene, epoxy resin, bisphenol-A etc. increases. The prices of the end product cannot be varied according to the prices of the raw material prices trends.  </a:t>
            </a:r>
          </a:p>
        </p:txBody>
      </p:sp>
      <p:sp>
        <p:nvSpPr>
          <p:cNvPr id="35" name="TextBox 34">
            <a:extLst>
              <a:ext uri="{FF2B5EF4-FFF2-40B4-BE49-F238E27FC236}">
                <a16:creationId xmlns:a16="http://schemas.microsoft.com/office/drawing/2014/main" id="{7C3094FE-BCDB-4007-93CB-A38D959AAC7D}"/>
              </a:ext>
            </a:extLst>
          </p:cNvPr>
          <p:cNvSpPr txBox="1"/>
          <p:nvPr/>
        </p:nvSpPr>
        <p:spPr>
          <a:xfrm>
            <a:off x="4541833" y="1493962"/>
            <a:ext cx="1626502" cy="2554545"/>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future of vinyl ester resin market looks attractive with opportunities in the marine, construction, renewables, and majorly in pipes &amp; tanks. Due to its excellent properties, the market for vinyl ester resin looks positive. Different manufacturing companies are investing in producing vinyl ester resin.   </a:t>
            </a:r>
          </a:p>
        </p:txBody>
      </p:sp>
      <p:sp>
        <p:nvSpPr>
          <p:cNvPr id="36" name="TextBox 35">
            <a:extLst>
              <a:ext uri="{FF2B5EF4-FFF2-40B4-BE49-F238E27FC236}">
                <a16:creationId xmlns:a16="http://schemas.microsoft.com/office/drawing/2014/main" id="{C4BF551E-194D-4FCE-BA88-C7A7B9AB03D0}"/>
              </a:ext>
            </a:extLst>
          </p:cNvPr>
          <p:cNvSpPr txBox="1"/>
          <p:nvPr/>
        </p:nvSpPr>
        <p:spPr>
          <a:xfrm>
            <a:off x="6451440" y="1501115"/>
            <a:ext cx="1626502" cy="2708434"/>
          </a:xfrm>
          <a:prstGeom prst="rect">
            <a:avLst/>
          </a:prstGeom>
          <a:noFill/>
        </p:spPr>
        <p:txBody>
          <a:bodyPr wrap="square" rtlCol="0">
            <a:spAutoFit/>
          </a:bodyPr>
          <a:lstStyle/>
          <a:p>
            <a:pPr algn="ct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availability of the substitute which is ammonia-based composites and in some cases epoxy resin is anticipated to be the major threat to vinyl ester resin. The geo-political conditions of the region also majorly affect the production of the product due to disruption of supply chain. For instance, in USA hurricanes are frequent.</a:t>
            </a:r>
          </a:p>
        </p:txBody>
      </p:sp>
    </p:spTree>
    <p:extLst>
      <p:ext uri="{BB962C8B-B14F-4D97-AF65-F5344CB8AC3E}">
        <p14:creationId xmlns:p14="http://schemas.microsoft.com/office/powerpoint/2010/main" val="63478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72104702"/>
              </p:ext>
            </p:extLst>
          </p:nvPr>
        </p:nvGraphicFramePr>
        <p:xfrm>
          <a:off x="225778" y="1116383"/>
          <a:ext cx="8651522" cy="5355086"/>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7">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2932555"/>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9">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 (3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 (2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(2 Plants)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Vinyl Ester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5B62265B-CD20-4458-8F18-EF4C38E2F124}"/>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2594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extLst>
              <p:ext uri="{D42A27DB-BD31-4B8C-83A1-F6EECF244321}">
                <p14:modId xmlns:p14="http://schemas.microsoft.com/office/powerpoint/2010/main" val="1964424520"/>
              </p:ext>
            </p:extLst>
          </p:nvPr>
        </p:nvGraphicFramePr>
        <p:xfrm>
          <a:off x="381007" y="623180"/>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extLst>
              <p:ext uri="{D42A27DB-BD31-4B8C-83A1-F6EECF244321}">
                <p14:modId xmlns:p14="http://schemas.microsoft.com/office/powerpoint/2010/main" val="3604632396"/>
              </p:ext>
            </p:extLst>
          </p:nvPr>
        </p:nvGraphicFramePr>
        <p:xfrm>
          <a:off x="381013" y="867020"/>
          <a:ext cx="8567213" cy="5728777"/>
        </p:xfrm>
        <a:graphic>
          <a:graphicData uri="http://schemas.openxmlformats.org/drawingml/2006/table">
            <a:tbl>
              <a:tblPr firstRow="1" bandRow="1">
                <a:tableStyleId>{93296810-A885-4BE3-A3E7-6D5BEEA58F35}</a:tableStyleId>
              </a:tblPr>
              <a:tblGrid>
                <a:gridCol w="366100">
                  <a:extLst>
                    <a:ext uri="{9D8B030D-6E8A-4147-A177-3AD203B41FA5}">
                      <a16:colId xmlns:a16="http://schemas.microsoft.com/office/drawing/2014/main" val="20000"/>
                    </a:ext>
                  </a:extLst>
                </a:gridCol>
                <a:gridCol w="475626">
                  <a:extLst>
                    <a:ext uri="{9D8B030D-6E8A-4147-A177-3AD203B41FA5}">
                      <a16:colId xmlns:a16="http://schemas.microsoft.com/office/drawing/2014/main" val="20001"/>
                    </a:ext>
                  </a:extLst>
                </a:gridCol>
                <a:gridCol w="475626">
                  <a:extLst>
                    <a:ext uri="{9D8B030D-6E8A-4147-A177-3AD203B41FA5}">
                      <a16:colId xmlns:a16="http://schemas.microsoft.com/office/drawing/2014/main" val="2374623435"/>
                    </a:ext>
                  </a:extLst>
                </a:gridCol>
                <a:gridCol w="6573791">
                  <a:extLst>
                    <a:ext uri="{9D8B030D-6E8A-4147-A177-3AD203B41FA5}">
                      <a16:colId xmlns:a16="http://schemas.microsoft.com/office/drawing/2014/main" val="1379606133"/>
                    </a:ext>
                  </a:extLst>
                </a:gridCol>
                <a:gridCol w="676070">
                  <a:extLst>
                    <a:ext uri="{9D8B030D-6E8A-4147-A177-3AD203B41FA5}">
                      <a16:colId xmlns:a16="http://schemas.microsoft.com/office/drawing/2014/main" val="1682532047"/>
                    </a:ext>
                  </a:extLst>
                </a:gridCol>
              </a:tblGrid>
              <a:tr h="339099">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Executive Summary (Brief insight about the company and project)</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Overview of the Company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Overview of the Company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Profile of Board of Directors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Profile of Board of Directors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412451"/>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Project summary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Brief Project summary</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315498"/>
                  </a:ext>
                </a:extLst>
              </a:tr>
              <a:tr h="24227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Key Highlights of The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Key Highlights of The Epoxy Resin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077916"/>
                  </a:ext>
                </a:extLst>
              </a:tr>
              <a:tr h="334483">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Product Profile </a:t>
                      </a:r>
                      <a:r>
                        <a:rPr lang="en-IN" sz="1000" b="0" kern="1200" dirty="0">
                          <a:solidFill>
                            <a:schemeClr val="bg1"/>
                          </a:solidFill>
                          <a:effectLst/>
                          <a:latin typeface="Arial" panose="020B0604020202020204" pitchFamily="34" charset="0"/>
                          <a:ea typeface="+mn-ea"/>
                          <a:cs typeface="Arial" panose="020B0604020202020204" pitchFamily="34" charset="0"/>
                        </a:rPr>
                        <a:t>(</a:t>
                      </a:r>
                      <a:r>
                        <a:rPr lang="en-US" sz="1000" b="0" kern="1200" dirty="0">
                          <a:solidFill>
                            <a:schemeClr val="bg1"/>
                          </a:solidFill>
                          <a:effectLst/>
                          <a:latin typeface="Arial" panose="020B0604020202020204" pitchFamily="34" charset="0"/>
                          <a:ea typeface="+mn-ea"/>
                          <a:cs typeface="Arial" panose="020B0604020202020204" pitchFamily="34" charset="0"/>
                        </a:rPr>
                        <a:t>Product profile  of Vinyl Ester Resin)</a:t>
                      </a:r>
                      <a:endParaRPr lang="en-IN" sz="1000" b="0"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a:lnSpc>
                          <a:spcPts val="900"/>
                        </a:lnSpc>
                      </a:pP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63566388"/>
                  </a:ext>
                </a:extLst>
              </a:tr>
              <a:tr h="351811">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 Overview (Introduction and Characteristics)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 Introduction and Characteristics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9770533"/>
                  </a:ext>
                </a:extLst>
              </a:tr>
              <a:tr h="263982">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Production Routes and Related Details (Analysis of all major production routes from secondary literature such as annual report, journal, patent documents and investor presentation)</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Production Routes and Related Details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1523638"/>
                  </a:ext>
                </a:extLst>
              </a:tr>
              <a:tr h="242272">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Market Outlook and Relevance of the Project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ts val="900"/>
                        </a:lnSpc>
                      </a:pP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575061"/>
                  </a:ext>
                </a:extLst>
              </a:tr>
              <a:tr h="261258">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 Demand Supply Outlook – </a:t>
                      </a:r>
                      <a:r>
                        <a:rPr lang="en-US" sz="900" b="0" kern="1200" dirty="0">
                          <a:solidFill>
                            <a:schemeClr val="dk1"/>
                          </a:solidFill>
                          <a:effectLst/>
                          <a:latin typeface="Arial" panose="020B0604020202020204" pitchFamily="34" charset="0"/>
                          <a:ea typeface="+mn-ea"/>
                          <a:cs typeface="Arial" panose="020B0604020202020204" pitchFamily="34" charset="0"/>
                        </a:rPr>
                        <a:t>Global Vinyl Ester Resin </a:t>
                      </a:r>
                      <a:r>
                        <a:rPr lang="en-IN" sz="900" b="0" kern="1200" dirty="0">
                          <a:solidFill>
                            <a:schemeClr val="dk1"/>
                          </a:solidFill>
                          <a:effectLst/>
                          <a:latin typeface="Arial" panose="020B0604020202020204" pitchFamily="34" charset="0"/>
                          <a:ea typeface="+mn-ea"/>
                          <a:cs typeface="Arial" panose="020B0604020202020204" pitchFamily="34" charset="0"/>
                        </a:rPr>
                        <a:t>Market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noFill/>
                  </a:tcPr>
                </a:tc>
                <a:extLst>
                  <a:ext uri="{0D108BD9-81ED-4DB2-BD59-A6C34878D82A}">
                    <a16:rowId xmlns:a16="http://schemas.microsoft.com/office/drawing/2014/main" val="4102748050"/>
                  </a:ext>
                </a:extLst>
              </a:tr>
              <a:tr h="5587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3.1.1.</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Company (</a:t>
                      </a:r>
                      <a:r>
                        <a:rPr lang="en-US" sz="900" b="0" kern="1200" dirty="0">
                          <a:solidFill>
                            <a:schemeClr val="dk1"/>
                          </a:solidFill>
                          <a:effectLst/>
                          <a:latin typeface="Arial" panose="020B0604020202020204" pitchFamily="34" charset="0"/>
                          <a:ea typeface="+mn-ea"/>
                          <a:cs typeface="Arial" panose="020B0604020202020204" pitchFamily="34" charset="0"/>
                        </a:rPr>
                        <a:t>Company wise plant  capacities  (Covered up to 70%installed  capacity,  last  five  years and forecasted up to 2030) firm planned capacities and speculative capacities. List of major planned expansions and closures for global market)</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3216275409"/>
                  </a:ext>
                </a:extLst>
              </a:tr>
              <a:tr h="3499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3.1.2.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Location / Country (This section covers country wise plant capacity for last five historic years and forecasted up to 2030)</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2022321244"/>
                  </a:ext>
                </a:extLst>
              </a:tr>
              <a:tr h="3499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3.1.3.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Process / Technology (This section covers production process and technology licensor wise major capacities operated around the globe)</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2244085656"/>
                  </a:ext>
                </a:extLst>
              </a:tr>
              <a:tr h="2612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3.1.4.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Production (Actual production company wise for five years historic period and forecasted production up to 2030)</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5136204"/>
                  </a:ext>
                </a:extLst>
              </a:tr>
              <a:tr h="2612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3.1.5.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noProof="0" dirty="0">
                          <a:solidFill>
                            <a:schemeClr val="dk1"/>
                          </a:solidFill>
                          <a:effectLst/>
                          <a:latin typeface="Arial" panose="020B0604020202020204" pitchFamily="34" charset="0"/>
                          <a:ea typeface="+mn-ea"/>
                          <a:cs typeface="Arial" panose="020B0604020202020204" pitchFamily="34" charset="0"/>
                        </a:rPr>
                        <a:t>Operating Efficiency (Yearly capacity utilization rate of installed capacitates in percentage)</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84891785"/>
                  </a:ext>
                </a:extLst>
              </a:tr>
              <a:tr h="3369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3.1.6.</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Demand By </a:t>
                      </a:r>
                      <a:r>
                        <a:rPr lang="en-US" sz="900" b="0" kern="1200" dirty="0">
                          <a:solidFill>
                            <a:schemeClr val="dk1"/>
                          </a:solidFill>
                          <a:effectLst/>
                          <a:latin typeface="Arial" panose="020B0604020202020204" pitchFamily="34" charset="0"/>
                          <a:ea typeface="+mn-ea"/>
                          <a:cs typeface="Arial" panose="020B0604020202020204" pitchFamily="34" charset="0"/>
                        </a:rPr>
                        <a:t>Type (This section will provide the overall demand of vinyl ester resin)</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37524469"/>
                  </a:ext>
                </a:extLst>
              </a:tr>
              <a:tr h="26125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3.1.7.</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b="0" kern="1200" dirty="0">
                          <a:solidFill>
                            <a:schemeClr val="dk1"/>
                          </a:solidFill>
                          <a:effectLst/>
                          <a:latin typeface="Arial" panose="020B0604020202020204" pitchFamily="34" charset="0"/>
                          <a:ea typeface="+mn-ea"/>
                          <a:cs typeface="Arial" panose="020B0604020202020204" pitchFamily="34" charset="0"/>
                        </a:rPr>
                        <a:t>  Demand By </a:t>
                      </a:r>
                      <a:r>
                        <a:rPr lang="en-IN" sz="900" b="0" kern="1200" dirty="0">
                          <a:solidFill>
                            <a:schemeClr val="dk1"/>
                          </a:solidFill>
                          <a:effectLst/>
                          <a:latin typeface="Arial" panose="020B0604020202020204" pitchFamily="34" charset="0"/>
                          <a:ea typeface="+mn-ea"/>
                          <a:cs typeface="Arial" panose="020B0604020202020204" pitchFamily="34" charset="0"/>
                        </a:rPr>
                        <a:t>Sales Channel (Direct, Indirect) (company sales to end users via direct route or through traders / distributor)</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36156286"/>
                  </a:ext>
                </a:extLst>
              </a:tr>
              <a:tr h="32617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3.1.8.</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Demand By Application (</a:t>
                      </a:r>
                      <a:r>
                        <a:rPr lang="en-US" sz="900" b="0" kern="1200" dirty="0">
                          <a:solidFill>
                            <a:schemeClr val="dk1"/>
                          </a:solidFill>
                          <a:effectLst/>
                          <a:latin typeface="Arial" panose="020B0604020202020204" pitchFamily="34" charset="0"/>
                          <a:ea typeface="+mn-ea"/>
                          <a:cs typeface="Arial" panose="020B0604020202020204" pitchFamily="34" charset="0"/>
                        </a:rPr>
                        <a:t>Segment-wise derivation for product demand profile based on past user industry data, capacity utilization &amp; year-wise growth rates.</a:t>
                      </a:r>
                      <a:r>
                        <a:rPr lang="en-US" sz="900" b="0" kern="1200" dirty="0">
                          <a:solidFill>
                            <a:schemeClr val="dk1"/>
                          </a:solidFill>
                          <a:effectLst/>
                          <a:highlight>
                            <a:srgbClr val="FFFF00"/>
                          </a:highlight>
                          <a:latin typeface="Arial" panose="020B0604020202020204" pitchFamily="34" charset="0"/>
                          <a:ea typeface="+mn-ea"/>
                          <a:cs typeface="Arial" panose="020B0604020202020204" pitchFamily="34" charset="0"/>
                        </a:rPr>
                        <a:t> It will also cover all demanding application including composites in detail)</a:t>
                      </a:r>
                      <a:endParaRPr lang="en-IN" sz="900" b="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272050240"/>
                  </a:ext>
                </a:extLst>
              </a:tr>
              <a:tr h="261258">
                <a:tc>
                  <a:txBody>
                    <a:bodyPr/>
                    <a:lstStyle/>
                    <a:p>
                      <a:pPr algn="ctr">
                        <a:lnSpc>
                          <a:spcPct val="100000"/>
                        </a:lnSpc>
                      </a:pPr>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3.1.9.</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Sales By Company (Company share (Volume sold by the major companies, 2020 Actual and 2021 Estimated) </a:t>
                      </a:r>
                    </a:p>
                  </a:txBody>
                  <a:tcPr marL="9263" marR="9263" marT="9263" marB="0" anchor="ctr">
                    <a:lnL w="12700" cmpd="sng">
                      <a:noFill/>
                    </a:lnL>
                    <a:noFill/>
                  </a:tcPr>
                </a:tc>
                <a:tc>
                  <a:txBody>
                    <a:bodyPr/>
                    <a:lstStyle/>
                    <a:p>
                      <a:pPr algn="ctr">
                        <a:lnSpc>
                          <a:spcPct val="100000"/>
                        </a:lnSpc>
                      </a:pPr>
                      <a:endParaRPr lang="en-US" sz="10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1839935965"/>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spTree>
    <p:extLst>
      <p:ext uri="{BB962C8B-B14F-4D97-AF65-F5344CB8AC3E}">
        <p14:creationId xmlns:p14="http://schemas.microsoft.com/office/powerpoint/2010/main" val="291782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306579707"/>
              </p:ext>
            </p:extLst>
          </p:nvPr>
        </p:nvGraphicFramePr>
        <p:xfrm>
          <a:off x="225778" y="1116383"/>
          <a:ext cx="8651522" cy="5231407"/>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78928">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158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89528">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1561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8952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8952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239.28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239.28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89528">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938.12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938.12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953.12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980.12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985.12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1020.12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1025.12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1030.12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665390"/>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Vinyl Ester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Box 4">
            <a:extLst>
              <a:ext uri="{FF2B5EF4-FFF2-40B4-BE49-F238E27FC236}">
                <a16:creationId xmlns:a16="http://schemas.microsoft.com/office/drawing/2014/main" id="{EC7D90BE-3360-4FBB-B7E6-2D7615501866}"/>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6271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Capacity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3447098"/>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current Global capacity of Vinyl Ester resin is approximately 1183 thousand tonnes and is expected to reach around 1213 thousand tonnes by 2030. This increase in capacity Is led by robust rise in demand of vinyl ester resin. Major manufacturing company like INEOS Composites had acquired the Ashland’s composite business in 2019. Ashland has 40 MTPA facility in Germany and 70 MTPA facility in USA. Similarly, in 2020, Showa Denko K.K, Japanese Vinyl Ester Resin Producer had completed its expansion of VER production line to almost double of its existing capacity through its Chinese subsidiary Shanghai Showa Highpolymer Co., Ltd. (SSHP). Also, in 2014 Chinese Vinyl Ester resin market leader Sino Polymer Co. Ltd announced strategy cooperation with Europe’s Nord Composites under which Nord Composite would produce Sino Polymer’s MFE brand of VER In its plant located in Italy as well as   Nord Composites had been authorized to do business with MFE brand of VER in France, Italy, and UK markets. Further, Several Manufacturers are Planning to invest strongly in Vinyl Ester Resin capacity expansion owing to its increasing applications in pipe &amp; tanks, electronics &amp; communication, and marine applications.</a:t>
            </a:r>
            <a:endParaRPr lang="en-US" sz="1000" dirty="0">
              <a:effectLst/>
              <a:latin typeface="Verdana" panose="020B0604030504040204" pitchFamily="34" charset="0"/>
              <a:ea typeface="Verdana" panose="020B0604030504040204" pitchFamily="34" charset="0"/>
              <a:cs typeface="Verdana" panose="020B0604030504040204" pitchFamily="34" charset="0"/>
            </a:endParaRPr>
          </a:p>
          <a:p>
            <a:pPr algn="just"/>
            <a:endParaRPr lang="en-US" dirty="0"/>
          </a:p>
        </p:txBody>
      </p:sp>
      <p:graphicFrame>
        <p:nvGraphicFramePr>
          <p:cNvPr id="11" name="Chart 10">
            <a:extLst>
              <a:ext uri="{FF2B5EF4-FFF2-40B4-BE49-F238E27FC236}">
                <a16:creationId xmlns:a16="http://schemas.microsoft.com/office/drawing/2014/main" id="{EED39C20-4C48-4662-B800-EFBAEBA917BC}"/>
              </a:ext>
            </a:extLst>
          </p:cNvPr>
          <p:cNvGraphicFramePr/>
          <p:nvPr>
            <p:extLst>
              <p:ext uri="{D42A27DB-BD31-4B8C-83A1-F6EECF244321}">
                <p14:modId xmlns:p14="http://schemas.microsoft.com/office/powerpoint/2010/main" val="4181786169"/>
              </p:ext>
            </p:extLst>
          </p:nvPr>
        </p:nvGraphicFramePr>
        <p:xfrm>
          <a:off x="423437" y="4129808"/>
          <a:ext cx="8297124" cy="247156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4">
            <a:extLst>
              <a:ext uri="{FF2B5EF4-FFF2-40B4-BE49-F238E27FC236}">
                <a16:creationId xmlns:a16="http://schemas.microsoft.com/office/drawing/2014/main" id="{626B2B09-0D2B-4CDF-B84A-189DA8C575E7}"/>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UNEP, Frankfurt School-UNEP Centre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556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Production,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64411330"/>
              </p:ext>
            </p:extLst>
          </p:nvPr>
        </p:nvGraphicFramePr>
        <p:xfrm>
          <a:off x="225777" y="1116389"/>
          <a:ext cx="8651522" cy="5355084"/>
        </p:xfrm>
        <a:graphic>
          <a:graphicData uri="http://schemas.openxmlformats.org/drawingml/2006/table">
            <a:tbl>
              <a:tblPr/>
              <a:tblGrid>
                <a:gridCol w="2065866">
                  <a:extLst>
                    <a:ext uri="{9D8B030D-6E8A-4147-A177-3AD203B41FA5}">
                      <a16:colId xmlns:a16="http://schemas.microsoft.com/office/drawing/2014/main" val="1552749016"/>
                    </a:ext>
                  </a:extLst>
                </a:gridCol>
                <a:gridCol w="782434">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6">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118.91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119.26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111.91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112.61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128.01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88.99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97.81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0150212"/>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66.91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CDACE70E-592E-46AA-AB66-F33F8F8602C6}"/>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53870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207604787"/>
              </p:ext>
            </p:extLst>
          </p:nvPr>
        </p:nvGraphicFramePr>
        <p:xfrm>
          <a:off x="225778" y="1116383"/>
          <a:ext cx="8651522" cy="5355086"/>
        </p:xfrm>
        <a:graphic>
          <a:graphicData uri="http://schemas.openxmlformats.org/drawingml/2006/table">
            <a:tbl>
              <a:tblPr/>
              <a:tblGrid>
                <a:gridCol w="2065866">
                  <a:extLst>
                    <a:ext uri="{9D8B030D-6E8A-4147-A177-3AD203B41FA5}">
                      <a16:colId xmlns:a16="http://schemas.microsoft.com/office/drawing/2014/main" val="1552749016"/>
                    </a:ext>
                  </a:extLst>
                </a:gridCol>
                <a:gridCol w="782434">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90251">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5202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8737">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5443">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8737">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8737">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98737">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186.17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188.22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191.06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181.67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195.99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214.90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98737">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733.33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775.59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758.81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866.43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928.57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665390"/>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 Placeholder 3">
            <a:extLst>
              <a:ext uri="{FF2B5EF4-FFF2-40B4-BE49-F238E27FC236}">
                <a16:creationId xmlns:a16="http://schemas.microsoft.com/office/drawing/2014/main" id="{472CD324-B27D-49D9-88BB-734202A225B5}"/>
              </a:ext>
            </a:extLst>
          </p:cNvPr>
          <p:cNvSpPr txBox="1">
            <a:spLocks/>
          </p:cNvSpPr>
          <p:nvPr/>
        </p:nvSpPr>
        <p:spPr>
          <a:xfrm>
            <a:off x="0" y="186472"/>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Production,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7" name="TextBox 4">
            <a:extLst>
              <a:ext uri="{FF2B5EF4-FFF2-40B4-BE49-F238E27FC236}">
                <a16:creationId xmlns:a16="http://schemas.microsoft.com/office/drawing/2014/main" id="{475EE4C4-B9B9-4420-8312-D0BC2697D337}"/>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312728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Production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50991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Current Global Production of Vinyl Ester Resin Stood at around 908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and is expected to reach around 1102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The Increase in production is led by mainly strong demand of vinyl ester resin in downstream </a:t>
            </a:r>
            <a:r>
              <a:rPr lang="en-US" sz="1000" dirty="0" err="1">
                <a:effectLst/>
                <a:latin typeface="Verdana" panose="020B0604030504040204" pitchFamily="34" charset="0"/>
                <a:ea typeface="Verdana" panose="020B0604030504040204" pitchFamily="34" charset="0"/>
                <a:cs typeface="Verdana" panose="020B0604030504040204" pitchFamily="34" charset="0"/>
              </a:rPr>
              <a:t>fibre</a:t>
            </a:r>
            <a:r>
              <a:rPr lang="en-US" sz="1000" dirty="0">
                <a:effectLst/>
                <a:latin typeface="Verdana" panose="020B0604030504040204" pitchFamily="34" charset="0"/>
                <a:ea typeface="Verdana" panose="020B0604030504040204" pitchFamily="34" charset="0"/>
                <a:cs typeface="Verdana" panose="020B0604030504040204" pitchFamily="34" charset="0"/>
              </a:rPr>
              <a:t> reinforced plastic (FRP) applications. Asia pacific region holds approximately 44 % of the total production capacity contributed by major players </a:t>
            </a:r>
            <a:r>
              <a:rPr lang="en-US" sz="1000" dirty="0" err="1">
                <a:effectLst/>
                <a:latin typeface="Verdana" panose="020B0604030504040204" pitchFamily="34" charset="0"/>
                <a:ea typeface="Verdana" panose="020B0604030504040204" pitchFamily="34" charset="0"/>
                <a:cs typeface="Verdana" panose="020B0604030504040204" pitchFamily="34" charset="0"/>
              </a:rPr>
              <a:t>Jinling</a:t>
            </a:r>
            <a:r>
              <a:rPr lang="en-US" sz="1000" dirty="0">
                <a:effectLst/>
                <a:latin typeface="Verdana" panose="020B0604030504040204" pitchFamily="34" charset="0"/>
                <a:ea typeface="Verdana" panose="020B0604030504040204" pitchFamily="34" charset="0"/>
                <a:cs typeface="Verdana" panose="020B0604030504040204" pitchFamily="34" charset="0"/>
              </a:rPr>
              <a:t> AOC Resins Co., Ltd., SHOWA DENKO K.K., Sino Polymer, INEOS Composites among others. In 2020, COVID-19 pandemic affected the production as major plants were shut due to lockdown measures. Total production value in 2020 saw a decline of   approximately 8% as compared to 2019 production level. However, it is expected that in 2021, approximately 7% production growth is expected owing to pent up demand created by covid shutdowns in 2020. Global Players such as INEOS Composites,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latin typeface="Verdana" panose="020B0604030504040204" pitchFamily="34" charset="0"/>
                <a:ea typeface="Verdana" panose="020B0604030504040204" pitchFamily="34" charset="0"/>
                <a:cs typeface="Verdana" panose="020B0604030504040204" pitchFamily="34" charset="0"/>
              </a:rPr>
              <a:t> </a:t>
            </a:r>
            <a:r>
              <a:rPr lang="en-US" sz="1000" dirty="0">
                <a:effectLst/>
                <a:latin typeface="Verdana" panose="020B0604030504040204" pitchFamily="34" charset="0"/>
                <a:ea typeface="Verdana" panose="020B0604030504040204" pitchFamily="34" charset="0"/>
                <a:cs typeface="Verdana" panose="020B0604030504040204" pitchFamily="34" charset="0"/>
              </a:rPr>
              <a:t>Corporation, AOC, LLC are strongly investing in their production capacity to meet the growing demand.</a:t>
            </a:r>
            <a:endParaRPr lang="en-US" dirty="0"/>
          </a:p>
        </p:txBody>
      </p:sp>
      <p:graphicFrame>
        <p:nvGraphicFramePr>
          <p:cNvPr id="4" name="Chart 3">
            <a:extLst>
              <a:ext uri="{FF2B5EF4-FFF2-40B4-BE49-F238E27FC236}">
                <a16:creationId xmlns:a16="http://schemas.microsoft.com/office/drawing/2014/main" id="{B3FE5E3C-A438-4E80-8119-4DAAC43DD9EF}"/>
              </a:ext>
            </a:extLst>
          </p:cNvPr>
          <p:cNvGraphicFramePr/>
          <p:nvPr>
            <p:extLst>
              <p:ext uri="{D42A27DB-BD31-4B8C-83A1-F6EECF244321}">
                <p14:modId xmlns:p14="http://schemas.microsoft.com/office/powerpoint/2010/main" val="2901160816"/>
              </p:ext>
            </p:extLst>
          </p:nvPr>
        </p:nvGraphicFramePr>
        <p:xfrm>
          <a:off x="527942" y="4061487"/>
          <a:ext cx="3861237" cy="234218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FC2F1C4-7F71-4E0C-830B-0C57A372FB05}"/>
              </a:ext>
            </a:extLst>
          </p:cNvPr>
          <p:cNvSpPr txBox="1"/>
          <p:nvPr/>
        </p:nvSpPr>
        <p:spPr>
          <a:xfrm>
            <a:off x="175024" y="3407698"/>
            <a:ext cx="7838441" cy="297774"/>
          </a:xfrm>
          <a:prstGeom prst="rect">
            <a:avLst/>
          </a:prstGeom>
          <a:noFill/>
        </p:spPr>
        <p:txBody>
          <a:bodyPr wrap="square" rtlCol="0">
            <a:spAutoFit/>
          </a:bodyPr>
          <a:lstStyle/>
          <a:p>
            <a:pPr>
              <a:lnSpc>
                <a:spcPct val="150000"/>
              </a:lnSpc>
              <a:defRPr/>
            </a:pPr>
            <a:r>
              <a:rPr lang="en-IN" sz="1000" b="1" kern="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Advanced Composites Market Share, By Region, By Value, 2017 &amp; 2023F</a:t>
            </a:r>
          </a:p>
        </p:txBody>
      </p:sp>
      <p:sp>
        <p:nvSpPr>
          <p:cNvPr id="8" name="TextBox 1">
            <a:extLst>
              <a:ext uri="{FF2B5EF4-FFF2-40B4-BE49-F238E27FC236}">
                <a16:creationId xmlns:a16="http://schemas.microsoft.com/office/drawing/2014/main" id="{B3F549FD-FCA6-4B36-AAF6-4EDB124CE426}"/>
              </a:ext>
            </a:extLst>
          </p:cNvPr>
          <p:cNvSpPr txBox="1"/>
          <p:nvPr/>
        </p:nvSpPr>
        <p:spPr>
          <a:xfrm>
            <a:off x="5815132" y="5159296"/>
            <a:ext cx="899566" cy="397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3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2020</a:t>
            </a:r>
          </a:p>
        </p:txBody>
      </p:sp>
      <p:sp>
        <p:nvSpPr>
          <p:cNvPr id="9" name="TextBox 1">
            <a:extLst>
              <a:ext uri="{FF2B5EF4-FFF2-40B4-BE49-F238E27FC236}">
                <a16:creationId xmlns:a16="http://schemas.microsoft.com/office/drawing/2014/main" id="{79FAADB3-7E25-4940-AB90-4C8A29A8ABAE}"/>
              </a:ext>
            </a:extLst>
          </p:cNvPr>
          <p:cNvSpPr txBox="1"/>
          <p:nvPr/>
        </p:nvSpPr>
        <p:spPr>
          <a:xfrm>
            <a:off x="1808012" y="5159296"/>
            <a:ext cx="899566" cy="397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3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2015</a:t>
            </a:r>
          </a:p>
        </p:txBody>
      </p:sp>
      <p:graphicFrame>
        <p:nvGraphicFramePr>
          <p:cNvPr id="12" name="Chart 11">
            <a:extLst>
              <a:ext uri="{FF2B5EF4-FFF2-40B4-BE49-F238E27FC236}">
                <a16:creationId xmlns:a16="http://schemas.microsoft.com/office/drawing/2014/main" id="{CC8ED787-9053-41AE-9C6E-D605BBEF4EF1}"/>
              </a:ext>
            </a:extLst>
          </p:cNvPr>
          <p:cNvGraphicFramePr/>
          <p:nvPr>
            <p:extLst>
              <p:ext uri="{D42A27DB-BD31-4B8C-83A1-F6EECF244321}">
                <p14:modId xmlns:p14="http://schemas.microsoft.com/office/powerpoint/2010/main" val="381378465"/>
              </p:ext>
            </p:extLst>
          </p:nvPr>
        </p:nvGraphicFramePr>
        <p:xfrm>
          <a:off x="4571999" y="4061486"/>
          <a:ext cx="3861237" cy="234218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81F274A2-452D-4904-AFFE-1A4A5A505A78}"/>
              </a:ext>
            </a:extLst>
          </p:cNvPr>
          <p:cNvSpPr txBox="1"/>
          <p:nvPr/>
        </p:nvSpPr>
        <p:spPr>
          <a:xfrm>
            <a:off x="6714698" y="6470298"/>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4" name="TextBox 13">
            <a:extLst>
              <a:ext uri="{FF2B5EF4-FFF2-40B4-BE49-F238E27FC236}">
                <a16:creationId xmlns:a16="http://schemas.microsoft.com/office/drawing/2014/main" id="{0B918366-8EE7-4CA7-80E8-1F579D251F30}"/>
              </a:ext>
            </a:extLst>
          </p:cNvPr>
          <p:cNvSpPr txBox="1"/>
          <p:nvPr/>
        </p:nvSpPr>
        <p:spPr>
          <a:xfrm>
            <a:off x="1953904" y="6485843"/>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76446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lnSpcReduction="10000"/>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67903831"/>
              </p:ext>
            </p:extLst>
          </p:nvPr>
        </p:nvGraphicFramePr>
        <p:xfrm>
          <a:off x="266702" y="1023518"/>
          <a:ext cx="8530588" cy="5447951"/>
        </p:xfrm>
        <a:graphic>
          <a:graphicData uri="http://schemas.openxmlformats.org/drawingml/2006/table">
            <a:tbl>
              <a:tblPr/>
              <a:tblGrid>
                <a:gridCol w="797823">
                  <a:extLst>
                    <a:ext uri="{9D8B030D-6E8A-4147-A177-3AD203B41FA5}">
                      <a16:colId xmlns:a16="http://schemas.microsoft.com/office/drawing/2014/main" val="1552749016"/>
                    </a:ext>
                  </a:extLst>
                </a:gridCol>
                <a:gridCol w="955344">
                  <a:extLst>
                    <a:ext uri="{9D8B030D-6E8A-4147-A177-3AD203B41FA5}">
                      <a16:colId xmlns:a16="http://schemas.microsoft.com/office/drawing/2014/main" val="156611515"/>
                    </a:ext>
                  </a:extLst>
                </a:gridCol>
                <a:gridCol w="1160059">
                  <a:extLst>
                    <a:ext uri="{9D8B030D-6E8A-4147-A177-3AD203B41FA5}">
                      <a16:colId xmlns:a16="http://schemas.microsoft.com/office/drawing/2014/main" val="3214822555"/>
                    </a:ext>
                  </a:extLst>
                </a:gridCol>
                <a:gridCol w="1514902">
                  <a:extLst>
                    <a:ext uri="{9D8B030D-6E8A-4147-A177-3AD203B41FA5}">
                      <a16:colId xmlns:a16="http://schemas.microsoft.com/office/drawing/2014/main" val="1646771746"/>
                    </a:ext>
                  </a:extLst>
                </a:gridCol>
                <a:gridCol w="586854">
                  <a:extLst>
                    <a:ext uri="{9D8B030D-6E8A-4147-A177-3AD203B41FA5}">
                      <a16:colId xmlns:a16="http://schemas.microsoft.com/office/drawing/2014/main" val="3926946828"/>
                    </a:ext>
                  </a:extLst>
                </a:gridCol>
                <a:gridCol w="559558">
                  <a:extLst>
                    <a:ext uri="{9D8B030D-6E8A-4147-A177-3AD203B41FA5}">
                      <a16:colId xmlns:a16="http://schemas.microsoft.com/office/drawing/2014/main" val="4045250766"/>
                    </a:ext>
                  </a:extLst>
                </a:gridCol>
                <a:gridCol w="436728">
                  <a:extLst>
                    <a:ext uri="{9D8B030D-6E8A-4147-A177-3AD203B41FA5}">
                      <a16:colId xmlns:a16="http://schemas.microsoft.com/office/drawing/2014/main" val="1381478910"/>
                    </a:ext>
                  </a:extLst>
                </a:gridCol>
                <a:gridCol w="464024">
                  <a:extLst>
                    <a:ext uri="{9D8B030D-6E8A-4147-A177-3AD203B41FA5}">
                      <a16:colId xmlns:a16="http://schemas.microsoft.com/office/drawing/2014/main" val="2797647573"/>
                    </a:ext>
                  </a:extLst>
                </a:gridCol>
                <a:gridCol w="437072">
                  <a:extLst>
                    <a:ext uri="{9D8B030D-6E8A-4147-A177-3AD203B41FA5}">
                      <a16:colId xmlns:a16="http://schemas.microsoft.com/office/drawing/2014/main" val="2203059177"/>
                    </a:ext>
                  </a:extLst>
                </a:gridCol>
                <a:gridCol w="404556">
                  <a:extLst>
                    <a:ext uri="{9D8B030D-6E8A-4147-A177-3AD203B41FA5}">
                      <a16:colId xmlns:a16="http://schemas.microsoft.com/office/drawing/2014/main" val="927006817"/>
                    </a:ext>
                  </a:extLst>
                </a:gridCol>
                <a:gridCol w="404556">
                  <a:extLst>
                    <a:ext uri="{9D8B030D-6E8A-4147-A177-3AD203B41FA5}">
                      <a16:colId xmlns:a16="http://schemas.microsoft.com/office/drawing/2014/main" val="417093797"/>
                    </a:ext>
                  </a:extLst>
                </a:gridCol>
                <a:gridCol w="404556">
                  <a:extLst>
                    <a:ext uri="{9D8B030D-6E8A-4147-A177-3AD203B41FA5}">
                      <a16:colId xmlns:a16="http://schemas.microsoft.com/office/drawing/2014/main" val="1108806684"/>
                    </a:ext>
                  </a:extLst>
                </a:gridCol>
                <a:gridCol w="404556">
                  <a:extLst>
                    <a:ext uri="{9D8B030D-6E8A-4147-A177-3AD203B41FA5}">
                      <a16:colId xmlns:a16="http://schemas.microsoft.com/office/drawing/2014/main" val="1976392978"/>
                    </a:ext>
                  </a:extLst>
                </a:gridCol>
              </a:tblGrid>
              <a:tr h="34354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pt-BR"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Silvassa, Dadra And Nagar Haveli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0.72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Pune,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Reichhold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India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Valsad, Gujarat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Bhiwadi</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Rajasthan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4354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Dombivli</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79416">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Mumbai, Maharashtra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93244">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Faridabad,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Harayana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4164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Shanghai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54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717764">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Shanghai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High Polymer Singapore Pte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Jinling</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AOC Resins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5812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Itabashi-</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ku</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Tokyo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47147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34964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417656129"/>
              </p:ext>
            </p:extLst>
          </p:nvPr>
        </p:nvGraphicFramePr>
        <p:xfrm>
          <a:off x="266701" y="1023518"/>
          <a:ext cx="8549651" cy="5496548"/>
        </p:xfrm>
        <a:graphic>
          <a:graphicData uri="http://schemas.openxmlformats.org/drawingml/2006/table">
            <a:tbl>
              <a:tblPr/>
              <a:tblGrid>
                <a:gridCol w="773113">
                  <a:extLst>
                    <a:ext uri="{9D8B030D-6E8A-4147-A177-3AD203B41FA5}">
                      <a16:colId xmlns:a16="http://schemas.microsoft.com/office/drawing/2014/main" val="1552749016"/>
                    </a:ext>
                  </a:extLst>
                </a:gridCol>
                <a:gridCol w="857250">
                  <a:extLst>
                    <a:ext uri="{9D8B030D-6E8A-4147-A177-3AD203B41FA5}">
                      <a16:colId xmlns:a16="http://schemas.microsoft.com/office/drawing/2014/main" val="156611515"/>
                    </a:ext>
                  </a:extLst>
                </a:gridCol>
                <a:gridCol w="1064500">
                  <a:extLst>
                    <a:ext uri="{9D8B030D-6E8A-4147-A177-3AD203B41FA5}">
                      <a16:colId xmlns:a16="http://schemas.microsoft.com/office/drawing/2014/main" val="3214822555"/>
                    </a:ext>
                  </a:extLst>
                </a:gridCol>
                <a:gridCol w="1610436">
                  <a:extLst>
                    <a:ext uri="{9D8B030D-6E8A-4147-A177-3AD203B41FA5}">
                      <a16:colId xmlns:a16="http://schemas.microsoft.com/office/drawing/2014/main" val="1646771746"/>
                    </a:ext>
                  </a:extLst>
                </a:gridCol>
                <a:gridCol w="641445">
                  <a:extLst>
                    <a:ext uri="{9D8B030D-6E8A-4147-A177-3AD203B41FA5}">
                      <a16:colId xmlns:a16="http://schemas.microsoft.com/office/drawing/2014/main" val="3926946828"/>
                    </a:ext>
                  </a:extLst>
                </a:gridCol>
                <a:gridCol w="532262">
                  <a:extLst>
                    <a:ext uri="{9D8B030D-6E8A-4147-A177-3AD203B41FA5}">
                      <a16:colId xmlns:a16="http://schemas.microsoft.com/office/drawing/2014/main" val="4045250766"/>
                    </a:ext>
                  </a:extLst>
                </a:gridCol>
                <a:gridCol w="499983">
                  <a:extLst>
                    <a:ext uri="{9D8B030D-6E8A-4147-A177-3AD203B41FA5}">
                      <a16:colId xmlns:a16="http://schemas.microsoft.com/office/drawing/2014/main" val="1381478910"/>
                    </a:ext>
                  </a:extLst>
                </a:gridCol>
                <a:gridCol w="422908">
                  <a:extLst>
                    <a:ext uri="{9D8B030D-6E8A-4147-A177-3AD203B41FA5}">
                      <a16:colId xmlns:a16="http://schemas.microsoft.com/office/drawing/2014/main" val="2797647573"/>
                    </a:ext>
                  </a:extLst>
                </a:gridCol>
                <a:gridCol w="514350">
                  <a:extLst>
                    <a:ext uri="{9D8B030D-6E8A-4147-A177-3AD203B41FA5}">
                      <a16:colId xmlns:a16="http://schemas.microsoft.com/office/drawing/2014/main" val="2203059177"/>
                    </a:ext>
                  </a:extLst>
                </a:gridCol>
                <a:gridCol w="408351">
                  <a:extLst>
                    <a:ext uri="{9D8B030D-6E8A-4147-A177-3AD203B41FA5}">
                      <a16:colId xmlns:a16="http://schemas.microsoft.com/office/drawing/2014/main" val="927006817"/>
                    </a:ext>
                  </a:extLst>
                </a:gridCol>
                <a:gridCol w="408351">
                  <a:extLst>
                    <a:ext uri="{9D8B030D-6E8A-4147-A177-3AD203B41FA5}">
                      <a16:colId xmlns:a16="http://schemas.microsoft.com/office/drawing/2014/main" val="417093797"/>
                    </a:ext>
                  </a:extLst>
                </a:gridCol>
                <a:gridCol w="408351">
                  <a:extLst>
                    <a:ext uri="{9D8B030D-6E8A-4147-A177-3AD203B41FA5}">
                      <a16:colId xmlns:a16="http://schemas.microsoft.com/office/drawing/2014/main" val="1108806684"/>
                    </a:ext>
                  </a:extLst>
                </a:gridCol>
                <a:gridCol w="408351">
                  <a:extLst>
                    <a:ext uri="{9D8B030D-6E8A-4147-A177-3AD203B41FA5}">
                      <a16:colId xmlns:a16="http://schemas.microsoft.com/office/drawing/2014/main" val="1976392978"/>
                    </a:ext>
                  </a:extLst>
                </a:gridCol>
              </a:tblGrid>
              <a:tr h="344587">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Kawasaki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Daedeok-gu</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Daejeon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Singapore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Sgx</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Centre 1</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High Polymer Singapore Pte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Kaohsiung</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Materials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Co.,Ltd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Lu-chu Plant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4458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Changhua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8895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Nantou</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8895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Malaysia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Jiangsu Province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Materials（malaysia）sdn.Bhd</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288957">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482.12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487.12</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1239916"/>
                  </a:ext>
                </a:extLst>
              </a:tr>
              <a:tr h="417742">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Marl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Marl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6345">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Frankfurt</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Dusslinge</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France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Drocourt</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5951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Monfalcone</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10842" y="6520066"/>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 Placeholder 3">
            <a:extLst>
              <a:ext uri="{FF2B5EF4-FFF2-40B4-BE49-F238E27FC236}">
                <a16:creationId xmlns:a16="http://schemas.microsoft.com/office/drawing/2014/main" id="{59417754-579B-45B3-9A92-74147AEF8435}"/>
              </a:ext>
            </a:extLst>
          </p:cNvPr>
          <p:cNvSpPr txBox="1">
            <a:spLocks/>
          </p:cNvSpPr>
          <p:nvPr/>
        </p:nvSpPr>
        <p:spPr>
          <a:xfrm>
            <a:off x="0" y="186472"/>
            <a:ext cx="6109252" cy="45640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Tree>
    <p:extLst>
      <p:ext uri="{BB962C8B-B14F-4D97-AF65-F5344CB8AC3E}">
        <p14:creationId xmlns:p14="http://schemas.microsoft.com/office/powerpoint/2010/main" val="147733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429184358"/>
              </p:ext>
            </p:extLst>
          </p:nvPr>
        </p:nvGraphicFramePr>
        <p:xfrm>
          <a:off x="342881" y="1025661"/>
          <a:ext cx="8450581" cy="5432128"/>
        </p:xfrm>
        <a:graphic>
          <a:graphicData uri="http://schemas.openxmlformats.org/drawingml/2006/table">
            <a:tbl>
              <a:tblPr/>
              <a:tblGrid>
                <a:gridCol w="871770">
                  <a:extLst>
                    <a:ext uri="{9D8B030D-6E8A-4147-A177-3AD203B41FA5}">
                      <a16:colId xmlns:a16="http://schemas.microsoft.com/office/drawing/2014/main" val="1552749016"/>
                    </a:ext>
                  </a:extLst>
                </a:gridCol>
                <a:gridCol w="945725">
                  <a:extLst>
                    <a:ext uri="{9D8B030D-6E8A-4147-A177-3AD203B41FA5}">
                      <a16:colId xmlns:a16="http://schemas.microsoft.com/office/drawing/2014/main" val="156611515"/>
                    </a:ext>
                  </a:extLst>
                </a:gridCol>
                <a:gridCol w="992257">
                  <a:extLst>
                    <a:ext uri="{9D8B030D-6E8A-4147-A177-3AD203B41FA5}">
                      <a16:colId xmlns:a16="http://schemas.microsoft.com/office/drawing/2014/main" val="3214822555"/>
                    </a:ext>
                  </a:extLst>
                </a:gridCol>
                <a:gridCol w="1528549">
                  <a:extLst>
                    <a:ext uri="{9D8B030D-6E8A-4147-A177-3AD203B41FA5}">
                      <a16:colId xmlns:a16="http://schemas.microsoft.com/office/drawing/2014/main" val="1646771746"/>
                    </a:ext>
                  </a:extLst>
                </a:gridCol>
                <a:gridCol w="586854">
                  <a:extLst>
                    <a:ext uri="{9D8B030D-6E8A-4147-A177-3AD203B41FA5}">
                      <a16:colId xmlns:a16="http://schemas.microsoft.com/office/drawing/2014/main" val="3926946828"/>
                    </a:ext>
                  </a:extLst>
                </a:gridCol>
                <a:gridCol w="573206">
                  <a:extLst>
                    <a:ext uri="{9D8B030D-6E8A-4147-A177-3AD203B41FA5}">
                      <a16:colId xmlns:a16="http://schemas.microsoft.com/office/drawing/2014/main" val="4045250766"/>
                    </a:ext>
                  </a:extLst>
                </a:gridCol>
                <a:gridCol w="464024">
                  <a:extLst>
                    <a:ext uri="{9D8B030D-6E8A-4147-A177-3AD203B41FA5}">
                      <a16:colId xmlns:a16="http://schemas.microsoft.com/office/drawing/2014/main" val="1381478910"/>
                    </a:ext>
                  </a:extLst>
                </a:gridCol>
                <a:gridCol w="484386">
                  <a:extLst>
                    <a:ext uri="{9D8B030D-6E8A-4147-A177-3AD203B41FA5}">
                      <a16:colId xmlns:a16="http://schemas.microsoft.com/office/drawing/2014/main" val="2797647573"/>
                    </a:ext>
                  </a:extLst>
                </a:gridCol>
                <a:gridCol w="400762">
                  <a:extLst>
                    <a:ext uri="{9D8B030D-6E8A-4147-A177-3AD203B41FA5}">
                      <a16:colId xmlns:a16="http://schemas.microsoft.com/office/drawing/2014/main" val="2203059177"/>
                    </a:ext>
                  </a:extLst>
                </a:gridCol>
                <a:gridCol w="400762">
                  <a:extLst>
                    <a:ext uri="{9D8B030D-6E8A-4147-A177-3AD203B41FA5}">
                      <a16:colId xmlns:a16="http://schemas.microsoft.com/office/drawing/2014/main" val="927006817"/>
                    </a:ext>
                  </a:extLst>
                </a:gridCol>
                <a:gridCol w="400762">
                  <a:extLst>
                    <a:ext uri="{9D8B030D-6E8A-4147-A177-3AD203B41FA5}">
                      <a16:colId xmlns:a16="http://schemas.microsoft.com/office/drawing/2014/main" val="417093797"/>
                    </a:ext>
                  </a:extLst>
                </a:gridCol>
                <a:gridCol w="400762">
                  <a:extLst>
                    <a:ext uri="{9D8B030D-6E8A-4147-A177-3AD203B41FA5}">
                      <a16:colId xmlns:a16="http://schemas.microsoft.com/office/drawing/2014/main" val="1108806684"/>
                    </a:ext>
                  </a:extLst>
                </a:gridCol>
                <a:gridCol w="400762">
                  <a:extLst>
                    <a:ext uri="{9D8B030D-6E8A-4147-A177-3AD203B41FA5}">
                      <a16:colId xmlns:a16="http://schemas.microsoft.com/office/drawing/2014/main" val="1976392978"/>
                    </a:ext>
                  </a:extLst>
                </a:gridCol>
              </a:tblGrid>
              <a:tr h="295618">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algn="ctr" defTabSz="685800" rtl="0" eaLnBrk="1" fontAlgn="ctr" latinLnBrk="0" hangingPunct="1"/>
                      <a:r>
                        <a:rPr lang="en-IN" sz="8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506155128"/>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Brembate</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Sopra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S.P.A.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Schaffhausen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Ohio</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Russia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Pisticci</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295618">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Wollaston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95618">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685800" rtl="0" eaLnBrk="1" fontAlgn="b" latinLnBrk="0" hangingPunct="1"/>
                      <a:r>
                        <a:rPr lang="en-US" sz="8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9620860"/>
                  </a:ext>
                </a:extLst>
              </a:tr>
              <a:tr h="24789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Pittsburgh</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47893">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Houston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Minnesota,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California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LLC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8605316"/>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Wilmington</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226773"/>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098495"/>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Dubai</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7402247"/>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Jubail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22642499"/>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Turkey</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Istanbul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8694588"/>
                  </a:ext>
                </a:extLst>
              </a:tr>
              <a:tr h="358377">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8201189"/>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Vinyl Ester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7" y="65055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 Placeholder 3">
            <a:extLst>
              <a:ext uri="{FF2B5EF4-FFF2-40B4-BE49-F238E27FC236}">
                <a16:creationId xmlns:a16="http://schemas.microsoft.com/office/drawing/2014/main" id="{1D945630-24B1-4251-9925-DDF8AECA2C1C}"/>
              </a:ext>
            </a:extLst>
          </p:cNvPr>
          <p:cNvSpPr txBox="1">
            <a:spLocks/>
          </p:cNvSpPr>
          <p:nvPr/>
        </p:nvSpPr>
        <p:spPr>
          <a:xfrm>
            <a:off x="0" y="186472"/>
            <a:ext cx="6109252" cy="45640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Resin Capacity By Location,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Tree>
    <p:extLst>
      <p:ext uri="{BB962C8B-B14F-4D97-AF65-F5344CB8AC3E}">
        <p14:creationId xmlns:p14="http://schemas.microsoft.com/office/powerpoint/2010/main" val="364337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Operating Efficiency, </a:t>
            </a:r>
            <a:r>
              <a:rPr lang="en-US" sz="1400" b="1" dirty="0">
                <a:solidFill>
                  <a:schemeClr val="tx1">
                    <a:lumMod val="85000"/>
                    <a:lumOff val="15000"/>
                  </a:schemeClr>
                </a:solidFill>
                <a:latin typeface="Montserrat" panose="02000505000000020004" pitchFamily="2" charset="0"/>
                <a:cs typeface="Arial" panose="020B0604020202020204" pitchFamily="34" charset="0"/>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32126412"/>
              </p:ext>
            </p:extLst>
          </p:nvPr>
        </p:nvGraphicFramePr>
        <p:xfrm>
          <a:off x="225778" y="1116384"/>
          <a:ext cx="8651522" cy="5355086"/>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426706">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AOC -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Aliancys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INEOS Composites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77.23%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95605"/>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Swancor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Holding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Showa Denko K.K.</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393433">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Scott Bader Company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Polynt-Reichhold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0299">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Eternal Chemical (China)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Sino Polymer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81.97%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Poliya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87.77%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DIC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5825014"/>
                  </a:ext>
                </a:extLst>
              </a:tr>
              <a:tr h="347054">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Reinhold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Gmbh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6631293"/>
                  </a:ext>
                </a:extLst>
              </a:tr>
              <a:tr h="347054">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Interplastic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397104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Vinyl Ester Resin Operating Efficiency,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6" name="TextBox 4">
            <a:extLst>
              <a:ext uri="{FF2B5EF4-FFF2-40B4-BE49-F238E27FC236}">
                <a16:creationId xmlns:a16="http://schemas.microsoft.com/office/drawing/2014/main" id="{5282774E-7CF4-426D-A115-363BFB9BAA5E}"/>
              </a:ext>
            </a:extLst>
          </p:cNvPr>
          <p:cNvSpPr txBox="1"/>
          <p:nvPr/>
        </p:nvSpPr>
        <p:spPr>
          <a:xfrm>
            <a:off x="5964786" y="647147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51885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851102449"/>
              </p:ext>
            </p:extLst>
          </p:nvPr>
        </p:nvGraphicFramePr>
        <p:xfrm>
          <a:off x="225778" y="1116383"/>
          <a:ext cx="8651522" cy="5191652"/>
        </p:xfrm>
        <a:graphic>
          <a:graphicData uri="http://schemas.openxmlformats.org/drawingml/2006/table">
            <a:tbl>
              <a:tblPr/>
              <a:tblGrid>
                <a:gridCol w="2214847">
                  <a:extLst>
                    <a:ext uri="{9D8B030D-6E8A-4147-A177-3AD203B41FA5}">
                      <a16:colId xmlns:a16="http://schemas.microsoft.com/office/drawing/2014/main" val="1552749016"/>
                    </a:ext>
                  </a:extLst>
                </a:gridCol>
                <a:gridCol w="633453">
                  <a:extLst>
                    <a:ext uri="{9D8B030D-6E8A-4147-A177-3AD203B41FA5}">
                      <a16:colId xmlns:a16="http://schemas.microsoft.com/office/drawing/2014/main" val="3926946828"/>
                    </a:ext>
                  </a:extLst>
                </a:gridCol>
                <a:gridCol w="861050">
                  <a:extLst>
                    <a:ext uri="{9D8B030D-6E8A-4147-A177-3AD203B41FA5}">
                      <a16:colId xmlns:a16="http://schemas.microsoft.com/office/drawing/2014/main" val="4045250766"/>
                    </a:ext>
                  </a:extLst>
                </a:gridCol>
                <a:gridCol w="589754">
                  <a:extLst>
                    <a:ext uri="{9D8B030D-6E8A-4147-A177-3AD203B41FA5}">
                      <a16:colId xmlns:a16="http://schemas.microsoft.com/office/drawing/2014/main" val="1381478910"/>
                    </a:ext>
                  </a:extLst>
                </a:gridCol>
                <a:gridCol w="725403">
                  <a:extLst>
                    <a:ext uri="{9D8B030D-6E8A-4147-A177-3AD203B41FA5}">
                      <a16:colId xmlns:a16="http://schemas.microsoft.com/office/drawing/2014/main" val="2797647573"/>
                    </a:ext>
                  </a:extLst>
                </a:gridCol>
                <a:gridCol w="725403">
                  <a:extLst>
                    <a:ext uri="{9D8B030D-6E8A-4147-A177-3AD203B41FA5}">
                      <a16:colId xmlns:a16="http://schemas.microsoft.com/office/drawing/2014/main" val="2203059177"/>
                    </a:ext>
                  </a:extLst>
                </a:gridCol>
                <a:gridCol w="725403">
                  <a:extLst>
                    <a:ext uri="{9D8B030D-6E8A-4147-A177-3AD203B41FA5}">
                      <a16:colId xmlns:a16="http://schemas.microsoft.com/office/drawing/2014/main" val="927006817"/>
                    </a:ext>
                  </a:extLst>
                </a:gridCol>
                <a:gridCol w="725403">
                  <a:extLst>
                    <a:ext uri="{9D8B030D-6E8A-4147-A177-3AD203B41FA5}">
                      <a16:colId xmlns:a16="http://schemas.microsoft.com/office/drawing/2014/main" val="417093797"/>
                    </a:ext>
                  </a:extLst>
                </a:gridCol>
                <a:gridCol w="725403">
                  <a:extLst>
                    <a:ext uri="{9D8B030D-6E8A-4147-A177-3AD203B41FA5}">
                      <a16:colId xmlns:a16="http://schemas.microsoft.com/office/drawing/2014/main" val="1108806684"/>
                    </a:ext>
                  </a:extLst>
                </a:gridCol>
                <a:gridCol w="725403">
                  <a:extLst>
                    <a:ext uri="{9D8B030D-6E8A-4147-A177-3AD203B41FA5}">
                      <a16:colId xmlns:a16="http://schemas.microsoft.com/office/drawing/2014/main" val="1976392978"/>
                    </a:ext>
                  </a:extLst>
                </a:gridCol>
              </a:tblGrid>
              <a:tr h="558453">
                <a:tc>
                  <a:txBody>
                    <a:bodyPr/>
                    <a:lstStyle/>
                    <a:p>
                      <a:pPr marL="182880" algn="ctr" fontAlgn="ctr"/>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5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Allnex</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Chuan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 Industries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534796"/>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Sewon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88.20%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514906">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Innovative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54208">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Orson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84629">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Crystic</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India Private Limited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Satyen</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Polymers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68.29%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Mechemco</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Resins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5420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Moras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Chemicals India Pvt. Ltd.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87.53%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79.39%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45420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Ashland Global Holdings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83.51%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Vinyl Ester Resin Operating Efficiency,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 (Continued)</a:t>
            </a:r>
          </a:p>
        </p:txBody>
      </p:sp>
      <p:sp>
        <p:nvSpPr>
          <p:cNvPr id="6" name="Text Placeholder 3">
            <a:extLst>
              <a:ext uri="{FF2B5EF4-FFF2-40B4-BE49-F238E27FC236}">
                <a16:creationId xmlns:a16="http://schemas.microsoft.com/office/drawing/2014/main" id="{0EADFEF4-5BDF-447D-B07D-D6B3E95DDA5E}"/>
              </a:ext>
            </a:extLst>
          </p:cNvPr>
          <p:cNvSpPr txBox="1">
            <a:spLocks/>
          </p:cNvSpPr>
          <p:nvPr/>
        </p:nvSpPr>
        <p:spPr>
          <a:xfrm>
            <a:off x="0" y="186472"/>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400" b="1">
                <a:solidFill>
                  <a:schemeClr val="tx1">
                    <a:lumMod val="85000"/>
                    <a:lumOff val="15000"/>
                  </a:schemeClr>
                </a:solidFill>
                <a:latin typeface="Montserrat" panose="02000505000000020004" pitchFamily="2" charset="0"/>
                <a:cs typeface="Arial" panose="020B0604020202020204" pitchFamily="34" charset="0"/>
              </a:rPr>
              <a:t>Global Vinyl Ester Resin Operating Efficiency, </a:t>
            </a:r>
            <a:r>
              <a:rPr lang="en-US" sz="1400" b="1">
                <a:solidFill>
                  <a:schemeClr val="tx1">
                    <a:lumMod val="85000"/>
                    <a:lumOff val="15000"/>
                  </a:schemeClr>
                </a:solidFill>
                <a:latin typeface="Montserrat" panose="02000505000000020004" pitchFamily="2" charset="0"/>
                <a:cs typeface="Arial" panose="020B0604020202020204" pitchFamily="34" charset="0"/>
              </a:rPr>
              <a:t>By Company</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7" name="TextBox 4">
            <a:extLst>
              <a:ext uri="{FF2B5EF4-FFF2-40B4-BE49-F238E27FC236}">
                <a16:creationId xmlns:a16="http://schemas.microsoft.com/office/drawing/2014/main" id="{9933DE01-9B42-4FE9-8963-1356D8CC1EB3}"/>
              </a:ext>
            </a:extLst>
          </p:cNvPr>
          <p:cNvSpPr txBox="1"/>
          <p:nvPr/>
        </p:nvSpPr>
        <p:spPr>
          <a:xfrm>
            <a:off x="5951533"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7493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623178"/>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extLst>
              <p:ext uri="{D42A27DB-BD31-4B8C-83A1-F6EECF244321}">
                <p14:modId xmlns:p14="http://schemas.microsoft.com/office/powerpoint/2010/main" val="2257489095"/>
              </p:ext>
            </p:extLst>
          </p:nvPr>
        </p:nvGraphicFramePr>
        <p:xfrm>
          <a:off x="195774" y="867018"/>
          <a:ext cx="8567213" cy="5659237"/>
        </p:xfrm>
        <a:graphic>
          <a:graphicData uri="http://schemas.openxmlformats.org/drawingml/2006/table">
            <a:tbl>
              <a:tblPr firstRow="1" bandRow="1">
                <a:tableStyleId>{93296810-A885-4BE3-A3E7-6D5BEEA58F35}</a:tableStyleId>
              </a:tblPr>
              <a:tblGrid>
                <a:gridCol w="366100">
                  <a:extLst>
                    <a:ext uri="{9D8B030D-6E8A-4147-A177-3AD203B41FA5}">
                      <a16:colId xmlns:a16="http://schemas.microsoft.com/office/drawing/2014/main" val="20000"/>
                    </a:ext>
                  </a:extLst>
                </a:gridCol>
                <a:gridCol w="475626">
                  <a:extLst>
                    <a:ext uri="{9D8B030D-6E8A-4147-A177-3AD203B41FA5}">
                      <a16:colId xmlns:a16="http://schemas.microsoft.com/office/drawing/2014/main" val="20001"/>
                    </a:ext>
                  </a:extLst>
                </a:gridCol>
                <a:gridCol w="475626">
                  <a:extLst>
                    <a:ext uri="{9D8B030D-6E8A-4147-A177-3AD203B41FA5}">
                      <a16:colId xmlns:a16="http://schemas.microsoft.com/office/drawing/2014/main" val="2374623435"/>
                    </a:ext>
                  </a:extLst>
                </a:gridCol>
                <a:gridCol w="6573791">
                  <a:extLst>
                    <a:ext uri="{9D8B030D-6E8A-4147-A177-3AD203B41FA5}">
                      <a16:colId xmlns:a16="http://schemas.microsoft.com/office/drawing/2014/main" val="1379606133"/>
                    </a:ext>
                  </a:extLst>
                </a:gridCol>
                <a:gridCol w="676070">
                  <a:extLst>
                    <a:ext uri="{9D8B030D-6E8A-4147-A177-3AD203B41FA5}">
                      <a16:colId xmlns:a16="http://schemas.microsoft.com/office/drawing/2014/main" val="1682532047"/>
                    </a:ext>
                  </a:extLst>
                </a:gridCol>
              </a:tblGrid>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 Demand Supply Outlook – </a:t>
                      </a:r>
                      <a:r>
                        <a:rPr lang="en-US" sz="900" b="0" kern="1200" dirty="0">
                          <a:solidFill>
                            <a:schemeClr val="dk1"/>
                          </a:solidFill>
                          <a:effectLst/>
                          <a:latin typeface="Arial" panose="020B0604020202020204" pitchFamily="34" charset="0"/>
                          <a:ea typeface="+mn-ea"/>
                          <a:cs typeface="Arial" panose="020B0604020202020204" pitchFamily="34" charset="0"/>
                        </a:rPr>
                        <a:t>Regional </a:t>
                      </a:r>
                      <a:r>
                        <a:rPr lang="en-IN" sz="900" b="0" kern="1200" dirty="0">
                          <a:solidFill>
                            <a:schemeClr val="dk1"/>
                          </a:solidFill>
                          <a:effectLst/>
                          <a:latin typeface="Arial" panose="020B0604020202020204" pitchFamily="34" charset="0"/>
                          <a:ea typeface="+mn-ea"/>
                          <a:cs typeface="Arial" panose="020B0604020202020204" pitchFamily="34" charset="0"/>
                        </a:rPr>
                        <a:t>Market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noFill/>
                  </a:tcPr>
                </a:tc>
                <a:extLst>
                  <a:ext uri="{0D108BD9-81ED-4DB2-BD59-A6C34878D82A}">
                    <a16:rowId xmlns:a16="http://schemas.microsoft.com/office/drawing/2014/main" val="4102748050"/>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3.2.1.</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Company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3216275409"/>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3.2.2.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Location / Country</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noFill/>
                  </a:tcPr>
                </a:tc>
                <a:extLst>
                  <a:ext uri="{0D108BD9-81ED-4DB2-BD59-A6C34878D82A}">
                    <a16:rowId xmlns:a16="http://schemas.microsoft.com/office/drawing/2014/main" val="2022321244"/>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3.2.3.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Capacity By Process / Technology</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2244085656"/>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3.2.4.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Production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5136204"/>
                  </a:ext>
                </a:extLst>
              </a:tr>
              <a:tr h="2566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3.2.5. </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noProof="0" dirty="0">
                          <a:solidFill>
                            <a:schemeClr val="dk1"/>
                          </a:solidFill>
                          <a:effectLst/>
                          <a:latin typeface="Arial" panose="020B0604020202020204" pitchFamily="34" charset="0"/>
                          <a:ea typeface="+mn-ea"/>
                          <a:cs typeface="Arial" panose="020B0604020202020204" pitchFamily="34" charset="0"/>
                        </a:rPr>
                        <a:t>Operating Efficiency </a:t>
                      </a:r>
                    </a:p>
                  </a:txBody>
                  <a:tcPr marL="88923" marR="88923" marT="44462" marB="44462" anchor="ct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84891785"/>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3.2.6.</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Demand By </a:t>
                      </a:r>
                      <a:r>
                        <a:rPr lang="en-US" sz="900" b="0" kern="1200" dirty="0">
                          <a:solidFill>
                            <a:schemeClr val="dk1"/>
                          </a:solidFill>
                          <a:effectLst/>
                          <a:latin typeface="Arial" panose="020B0604020202020204" pitchFamily="34" charset="0"/>
                          <a:ea typeface="+mn-ea"/>
                          <a:cs typeface="Arial" panose="020B0604020202020204" pitchFamily="34" charset="0"/>
                        </a:rPr>
                        <a:t>Type</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3537524469"/>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3.2.7.</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b="0" kern="1200" dirty="0">
                          <a:solidFill>
                            <a:schemeClr val="dk1"/>
                          </a:solidFill>
                          <a:effectLst/>
                          <a:latin typeface="Arial" panose="020B0604020202020204" pitchFamily="34" charset="0"/>
                          <a:ea typeface="+mn-ea"/>
                          <a:cs typeface="Arial" panose="020B0604020202020204" pitchFamily="34" charset="0"/>
                        </a:rPr>
                        <a:t>  Demand By </a:t>
                      </a:r>
                      <a:r>
                        <a:rPr lang="en-IN" sz="900" b="0" kern="1200" dirty="0">
                          <a:solidFill>
                            <a:schemeClr val="dk1"/>
                          </a:solidFill>
                          <a:effectLst/>
                          <a:latin typeface="Arial" panose="020B0604020202020204" pitchFamily="34" charset="0"/>
                          <a:ea typeface="+mn-ea"/>
                          <a:cs typeface="Arial" panose="020B0604020202020204" pitchFamily="34" charset="0"/>
                        </a:rPr>
                        <a:t>Sales Channel</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36156286"/>
                  </a:ext>
                </a:extLst>
              </a:tr>
              <a:tr h="25661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9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3.2.8.</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Demand By Country (Quantitative analysis of Major Country wise demand of Vinyl Ester Resin)</a:t>
                      </a:r>
                    </a:p>
                  </a:txBody>
                  <a:tcPr marL="9263" marR="9263" marT="9263" marB="0" anchor="ctr">
                    <a:lnL w="12700" cmpd="sng">
                      <a:noFill/>
                    </a:lnL>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4272050240"/>
                  </a:ext>
                </a:extLst>
              </a:tr>
              <a:tr h="256610">
                <a:tc>
                  <a:txBody>
                    <a:bodyPr/>
                    <a:lstStyle/>
                    <a:p>
                      <a:pPr algn="ctr">
                        <a:lnSpc>
                          <a:spcPct val="100000"/>
                        </a:lnSpc>
                      </a:pPr>
                      <a:endParaRPr lang="en-US" sz="9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3.2.9.</a:t>
                      </a:r>
                    </a:p>
                  </a:txBody>
                  <a:tcPr marL="9263" marR="9263" marT="92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Sales By Company (Company share in terms of volume sold by the major companies, 2020 Actual and 2021 Estimated) </a:t>
                      </a:r>
                    </a:p>
                  </a:txBody>
                  <a:tcPr marL="9263" marR="9263" marT="9263" marB="0" anchor="ctr">
                    <a:lnL w="12700" cmpd="sng">
                      <a:noFill/>
                    </a:lnL>
                    <a:noFill/>
                  </a:tcPr>
                </a:tc>
                <a:tc>
                  <a:txBody>
                    <a:bodyPr/>
                    <a:lstStyle/>
                    <a:p>
                      <a:pPr algn="ctr">
                        <a:lnSpc>
                          <a:spcPct val="100000"/>
                        </a:lnSpc>
                      </a:pPr>
                      <a:endParaRPr lang="en-US" sz="1000" b="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88923" marR="88923" marT="44462" marB="44462" anchor="ctr">
                    <a:noFill/>
                  </a:tcPr>
                </a:tc>
                <a:extLst>
                  <a:ext uri="{0D108BD9-81ED-4DB2-BD59-A6C34878D82A}">
                    <a16:rowId xmlns:a16="http://schemas.microsoft.com/office/drawing/2014/main" val="1839935965"/>
                  </a:ext>
                </a:extLst>
              </a:tr>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3.3.</a:t>
                      </a:r>
                      <a:r>
                        <a:rPr lang="en-US" sz="900" b="0" kern="1200" dirty="0">
                          <a:solidFill>
                            <a:schemeClr val="dk1"/>
                          </a:solidFill>
                          <a:effectLst/>
                          <a:latin typeface="Arial" panose="020B0604020202020204" pitchFamily="34" charset="0"/>
                          <a:ea typeface="+mn-ea"/>
                          <a:cs typeface="Arial" panose="020B0604020202020204" pitchFamily="34" charset="0"/>
                        </a:rPr>
                        <a:t>Market Dynamics (</a:t>
                      </a:r>
                      <a:r>
                        <a:rPr lang="en-US" sz="900" kern="1200" dirty="0">
                          <a:solidFill>
                            <a:schemeClr val="dk1"/>
                          </a:solidFill>
                          <a:effectLst/>
                          <a:latin typeface="Arial" panose="020B0604020202020204" pitchFamily="34" charset="0"/>
                          <a:ea typeface="+mn-ea"/>
                          <a:cs typeface="Arial" panose="020B0604020202020204" pitchFamily="34" charset="0"/>
                        </a:rPr>
                        <a:t>Expected Growth, Key Market Drivers And Challenges During The Forecast Period)</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a:noFill/>
                    </a:lnL>
                    <a:noFill/>
                  </a:tcPr>
                </a:tc>
                <a:extLst>
                  <a:ext uri="{0D108BD9-81ED-4DB2-BD59-A6C34878D82A}">
                    <a16:rowId xmlns:a16="http://schemas.microsoft.com/office/drawing/2014/main" val="422152411"/>
                  </a:ext>
                </a:extLst>
              </a:tr>
              <a:tr h="424393">
                <a:tc gridSpan="5">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IN" sz="900" b="0" kern="1200" dirty="0">
                          <a:solidFill>
                            <a:schemeClr val="dk1"/>
                          </a:solidFill>
                          <a:effectLst/>
                          <a:latin typeface="Arial" panose="020B0604020202020204" pitchFamily="34" charset="0"/>
                          <a:ea typeface="+mn-ea"/>
                          <a:cs typeface="Arial" panose="020B0604020202020204" pitchFamily="34" charset="0"/>
                        </a:rPr>
                        <a:t>         3.4. Market Trends and Developments (</a:t>
                      </a:r>
                      <a:r>
                        <a:rPr lang="en-IN" sz="900" kern="1200" dirty="0">
                          <a:solidFill>
                            <a:schemeClr val="dk1"/>
                          </a:solidFill>
                          <a:effectLst/>
                          <a:latin typeface="Arial" panose="020B0604020202020204" pitchFamily="34" charset="0"/>
                          <a:ea typeface="+mn-ea"/>
                          <a:cs typeface="Arial" panose="020B0604020202020204" pitchFamily="34" charset="0"/>
                        </a:rPr>
                        <a:t>Commercial factors trending in Vinyl Ester resin including but not limited to trade philosophy, economic policies, cost competitiveness driving import / export / consumption)</a:t>
                      </a:r>
                    </a:p>
                    <a:p>
                      <a:pPr marL="0" lvl="0" algn="l" defTabSz="914400" rtl="0" eaLnBrk="1" fontAlgn="ctr" latinLnBrk="0" hangingPunct="1">
                        <a:lnSpc>
                          <a:spcPts val="900"/>
                        </a:lnSpc>
                      </a:pP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3469874094"/>
                  </a:ext>
                </a:extLst>
              </a:tr>
              <a:tr h="316569">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3.5. Technology Evaluation (</a:t>
                      </a:r>
                      <a:r>
                        <a:rPr lang="en-US" sz="900" b="0" kern="1200" dirty="0">
                          <a:solidFill>
                            <a:schemeClr val="dk1"/>
                          </a:solidFill>
                          <a:effectLst/>
                          <a:latin typeface="Arial" panose="020B0604020202020204" pitchFamily="34" charset="0"/>
                          <a:ea typeface="+mn-ea"/>
                          <a:cs typeface="Arial" panose="020B0604020202020204" pitchFamily="34" charset="0"/>
                        </a:rPr>
                        <a:t>This section assesses the all-existing technologies with process &amp; </a:t>
                      </a:r>
                      <a:r>
                        <a:rPr lang="en-US" sz="900" b="0" kern="1200" dirty="0">
                          <a:solidFill>
                            <a:schemeClr val="dk1"/>
                          </a:solidFill>
                          <a:effectLst/>
                          <a:highlight>
                            <a:srgbClr val="FFFF00"/>
                          </a:highlight>
                          <a:latin typeface="Arial" panose="020B0604020202020204" pitchFamily="34" charset="0"/>
                          <a:ea typeface="+mn-ea"/>
                          <a:cs typeface="Arial" panose="020B0604020202020204" pitchFamily="34" charset="0"/>
                        </a:rPr>
                        <a:t>licensor details</a:t>
                      </a:r>
                      <a:r>
                        <a:rPr lang="en-US" sz="900" b="0" kern="1200" dirty="0">
                          <a:solidFill>
                            <a:schemeClr val="dk1"/>
                          </a:solidFill>
                          <a:effectLst/>
                          <a:latin typeface="Arial" panose="020B0604020202020204" pitchFamily="34" charset="0"/>
                          <a:ea typeface="+mn-ea"/>
                          <a:cs typeface="Arial" panose="020B0604020202020204" pitchFamily="34" charset="0"/>
                        </a:rPr>
                        <a:t>. It will also analyze all upcoming technology which may impact the demand of product)</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2084665739"/>
                  </a:ext>
                </a:extLst>
              </a:tr>
              <a:tr h="256610">
                <a:tc gridSpan="4">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3.6.</a:t>
                      </a:r>
                      <a:r>
                        <a:rPr lang="en-US" sz="900" b="0" kern="1200" dirty="0">
                          <a:solidFill>
                            <a:schemeClr val="dk1"/>
                          </a:solidFill>
                          <a:effectLst/>
                          <a:latin typeface="Arial" panose="020B0604020202020204" pitchFamily="34" charset="0"/>
                          <a:ea typeface="+mn-ea"/>
                          <a:cs typeface="Arial" panose="020B0604020202020204" pitchFamily="34" charset="0"/>
                        </a:rPr>
                        <a:t> Pricing Analysis (Grade Wise monthly pricing analysis for five different location including India with long term forecasting)</a:t>
                      </a:r>
                      <a:endParaRPr lang="en-IN"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1607901781"/>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3.7. Value Chain Analysis (Margin and Channel Partner analysis from Feedstock of the product to the final end use consumption by various end user industries)</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425004525"/>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3.8. Cost of Production (Fixed &amp; Variable Cost – By Technology)</a:t>
                      </a:r>
                      <a:endParaRPr lang="en-US" sz="900" b="0" kern="1200" dirty="0">
                        <a:solidFill>
                          <a:schemeClr val="dk1"/>
                        </a:solidFill>
                        <a:effectLst/>
                        <a:latin typeface="Arial" panose="020B0604020202020204" pitchFamily="34" charset="0"/>
                        <a:ea typeface="+mn-ea"/>
                        <a:cs typeface="Arial" panose="020B0604020202020204" pitchFamily="34" charset="0"/>
                      </a:endParaRP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8730491"/>
                  </a:ext>
                </a:extLst>
              </a:tr>
              <a:tr h="313528">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3.9.</a:t>
                      </a:r>
                      <a:r>
                        <a:rPr lang="en-US" sz="900" b="0" kern="1200" dirty="0">
                          <a:solidFill>
                            <a:schemeClr val="dk1"/>
                          </a:solidFill>
                          <a:effectLst/>
                          <a:latin typeface="Arial" panose="020B0604020202020204" pitchFamily="34" charset="0"/>
                          <a:ea typeface="+mn-ea"/>
                          <a:cs typeface="Arial" panose="020B0604020202020204" pitchFamily="34" charset="0"/>
                        </a:rPr>
                        <a:t> Customer Analysis (Top 25 Customer containing information about their annual consumption, supplier, price, grade, end use application for                   which product is purchased)</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1915882269"/>
                  </a:ext>
                </a:extLst>
              </a:tr>
              <a:tr h="256610">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3.10. Global Foreign Trade Analysis (Import and Export By Value and Volume by Top 10 Countries)</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482230107"/>
                  </a:ext>
                </a:extLst>
              </a:tr>
              <a:tr h="256610">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3.11. Global Demand-Supply Gap (Regional Demand Supply Gap emanating till 2030)</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dirty="0"/>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lnL w="12700" cmpd="sng">
                      <a:noFill/>
                    </a:lnL>
                    <a:noFill/>
                  </a:tcPr>
                </a:tc>
                <a:extLst>
                  <a:ext uri="{0D108BD9-81ED-4DB2-BD59-A6C34878D82A}">
                    <a16:rowId xmlns:a16="http://schemas.microsoft.com/office/drawing/2014/main" val="1150981061"/>
                  </a:ext>
                </a:extLst>
              </a:tr>
              <a:tr h="347145">
                <a:tc gridSpan="5">
                  <a:txBody>
                    <a:bodyPr/>
                    <a:lstStyle/>
                    <a:p>
                      <a:pPr marL="0" lvl="0" algn="l" defTabSz="914400" rtl="0" eaLnBrk="1" fontAlgn="ctr" latinLnBrk="0" hangingPunct="1">
                        <a:lnSpc>
                          <a:spcPts val="900"/>
                        </a:lnSpc>
                      </a:pPr>
                      <a:r>
                        <a:rPr lang="en-IN" sz="900" b="0" kern="1200" dirty="0">
                          <a:solidFill>
                            <a:schemeClr val="dk1"/>
                          </a:solidFill>
                          <a:effectLst/>
                          <a:latin typeface="Arial" panose="020B0604020202020204" pitchFamily="34" charset="0"/>
                          <a:ea typeface="+mn-ea"/>
                          <a:cs typeface="Arial" panose="020B0604020202020204" pitchFamily="34" charset="0"/>
                        </a:rPr>
                        <a:t>         3.12.</a:t>
                      </a:r>
                      <a:r>
                        <a:rPr lang="en-US" sz="900" b="0" kern="1200" dirty="0">
                          <a:solidFill>
                            <a:schemeClr val="dk1"/>
                          </a:solidFill>
                          <a:effectLst/>
                          <a:latin typeface="Arial" panose="020B0604020202020204" pitchFamily="34" charset="0"/>
                          <a:ea typeface="+mn-ea"/>
                          <a:cs typeface="Arial" panose="020B0604020202020204" pitchFamily="34" charset="0"/>
                        </a:rPr>
                        <a:t> Suggested Capacities (Ideal Product Mix and capacity recommendation)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Demand Supply Outlook – </a:t>
                      </a:r>
                      <a:r>
                        <a:rPr lang="en-US"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Epoxy Resin </a:t>
                      </a:r>
                      <a:r>
                        <a:rPr lang="en-IN" sz="1000" b="1" i="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a:t>
                      </a:r>
                      <a:endParaRPr lang="en-IN" sz="1000" b="1" i="0" u="none" strike="noStrike"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88923" marR="88923" marT="44462" marB="44462" anchor="ctr"/>
                </a:tc>
                <a:tc hMerge="1">
                  <a:txBody>
                    <a:bodyPr/>
                    <a:lstStyle/>
                    <a:p>
                      <a:endParaRPr lang="en-US"/>
                    </a:p>
                  </a:txBody>
                  <a:tcPr/>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a:t>
                      </a:r>
                    </a:p>
                  </a:txBody>
                  <a:tcPr marL="88923" marR="88923" marT="44462" marB="44462" anchor="ctr">
                    <a:lnL w="12700" cmpd="sng">
                      <a:noFill/>
                    </a:lnL>
                    <a:noFill/>
                  </a:tcPr>
                </a:tc>
                <a:extLst>
                  <a:ext uri="{0D108BD9-81ED-4DB2-BD59-A6C34878D82A}">
                    <a16:rowId xmlns:a16="http://schemas.microsoft.com/office/drawing/2014/main" val="316097777"/>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spTree>
    <p:extLst>
      <p:ext uri="{BB962C8B-B14F-4D97-AF65-F5344CB8AC3E}">
        <p14:creationId xmlns:p14="http://schemas.microsoft.com/office/powerpoint/2010/main" val="3339694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2: Global Vinyl Ester Resin Market Share, By Application ,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492406542"/>
              </p:ext>
            </p:extLst>
          </p:nvPr>
        </p:nvGraphicFramePr>
        <p:xfrm>
          <a:off x="28136" y="1060397"/>
          <a:ext cx="9115863" cy="566713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4">
            <a:extLst>
              <a:ext uri="{FF2B5EF4-FFF2-40B4-BE49-F238E27FC236}">
                <a16:creationId xmlns:a16="http://schemas.microsoft.com/office/drawing/2014/main" id="{3EBB8101-2BD9-47A3-B00B-DC256F979155}"/>
              </a:ext>
            </a:extLst>
          </p:cNvPr>
          <p:cNvSpPr txBox="1"/>
          <p:nvPr/>
        </p:nvSpPr>
        <p:spPr>
          <a:xfrm>
            <a:off x="3971539" y="5643714"/>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4608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A28C5A6-1A82-484B-A07F-51A771C26FD3}"/>
              </a:ext>
            </a:extLst>
          </p:cNvPr>
          <p:cNvGraphicFramePr/>
          <p:nvPr>
            <p:extLst>
              <p:ext uri="{D42A27DB-BD31-4B8C-83A1-F6EECF244321}">
                <p14:modId xmlns:p14="http://schemas.microsoft.com/office/powerpoint/2010/main" val="779483847"/>
              </p:ext>
            </p:extLst>
          </p:nvPr>
        </p:nvGraphicFramePr>
        <p:xfrm>
          <a:off x="28136" y="1018939"/>
          <a:ext cx="9042646" cy="486685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chemeClr val="tx1">
                    <a:lumMod val="85000"/>
                    <a:lumOff val="15000"/>
                  </a:scheme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 Global Vinyl Ester Resin Market Share, By Type, By Volume, 2015–2030F</a:t>
            </a:r>
          </a:p>
        </p:txBody>
      </p:sp>
      <p:sp>
        <p:nvSpPr>
          <p:cNvPr id="6" name="TextBox 5">
            <a:extLst>
              <a:ext uri="{FF2B5EF4-FFF2-40B4-BE49-F238E27FC236}">
                <a16:creationId xmlns:a16="http://schemas.microsoft.com/office/drawing/2014/main" id="{EA57DD99-7E52-4DAC-A570-B143A6E34D9E}"/>
              </a:ext>
            </a:extLst>
          </p:cNvPr>
          <p:cNvSpPr txBox="1"/>
          <p:nvPr/>
        </p:nvSpPr>
        <p:spPr>
          <a:xfrm>
            <a:off x="4306957" y="5578016"/>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8" name="TextBox 7">
            <a:extLst>
              <a:ext uri="{FF2B5EF4-FFF2-40B4-BE49-F238E27FC236}">
                <a16:creationId xmlns:a16="http://schemas.microsoft.com/office/drawing/2014/main" id="{664AFCCB-5020-4CB3-959B-8C3CCB32E377}"/>
              </a:ext>
            </a:extLst>
          </p:cNvPr>
          <p:cNvSpPr txBox="1"/>
          <p:nvPr/>
        </p:nvSpPr>
        <p:spPr>
          <a:xfrm>
            <a:off x="6714698" y="6470298"/>
            <a:ext cx="1829413"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051805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4: Global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739098087"/>
              </p:ext>
            </p:extLst>
          </p:nvPr>
        </p:nvGraphicFramePr>
        <p:xfrm>
          <a:off x="28136" y="1204468"/>
          <a:ext cx="9042646" cy="50493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F7E6703E-79AB-4421-9D95-A3E8A7965011}"/>
              </a:ext>
            </a:extLst>
          </p:cNvPr>
          <p:cNvSpPr txBox="1"/>
          <p:nvPr/>
        </p:nvSpPr>
        <p:spPr>
          <a:xfrm>
            <a:off x="6073980" y="497697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73005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9F3117E-6975-47F4-934A-B18CA608E8B4}"/>
              </a:ext>
            </a:extLst>
          </p:cNvPr>
          <p:cNvGrpSpPr/>
          <p:nvPr/>
        </p:nvGrpSpPr>
        <p:grpSpPr>
          <a:xfrm>
            <a:off x="2918091" y="1272688"/>
            <a:ext cx="5874326" cy="3104534"/>
            <a:chOff x="1343006" y="1935184"/>
            <a:chExt cx="6364080" cy="4128010"/>
          </a:xfrm>
        </p:grpSpPr>
        <p:sp>
          <p:nvSpPr>
            <p:cNvPr id="14" name="Freeform 3">
              <a:extLst>
                <a:ext uri="{FF2B5EF4-FFF2-40B4-BE49-F238E27FC236}">
                  <a16:creationId xmlns:a16="http://schemas.microsoft.com/office/drawing/2014/main" id="{1C665105-2C7F-44C3-BC9D-8F62C79E6C6B}"/>
                </a:ext>
              </a:extLst>
            </p:cNvPr>
            <p:cNvSpPr>
              <a:spLocks/>
            </p:cNvSpPr>
            <p:nvPr/>
          </p:nvSpPr>
          <p:spPr bwMode="auto">
            <a:xfrm>
              <a:off x="4032207" y="4577671"/>
              <a:ext cx="99658" cy="82529"/>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5" name="Group 6">
              <a:extLst>
                <a:ext uri="{FF2B5EF4-FFF2-40B4-BE49-F238E27FC236}">
                  <a16:creationId xmlns:a16="http://schemas.microsoft.com/office/drawing/2014/main" id="{3FCF48D9-EDF6-4400-A5CA-EC63EA06CF15}"/>
                </a:ext>
              </a:extLst>
            </p:cNvPr>
            <p:cNvGrpSpPr>
              <a:grpSpLocks noChangeAspect="1"/>
            </p:cNvGrpSpPr>
            <p:nvPr/>
          </p:nvGrpSpPr>
          <p:grpSpPr bwMode="auto">
            <a:xfrm>
              <a:off x="6532993" y="5019901"/>
              <a:ext cx="63844" cy="26469"/>
              <a:chOff x="2271" y="8155"/>
              <a:chExt cx="22863" cy="9728"/>
            </a:xfrm>
            <a:solidFill>
              <a:schemeClr val="tx2">
                <a:lumMod val="75000"/>
              </a:schemeClr>
            </a:solidFill>
          </p:grpSpPr>
          <p:sp>
            <p:nvSpPr>
              <p:cNvPr id="304" name="Freeform 7">
                <a:extLst>
                  <a:ext uri="{FF2B5EF4-FFF2-40B4-BE49-F238E27FC236}">
                    <a16:creationId xmlns:a16="http://schemas.microsoft.com/office/drawing/2014/main" id="{3B6D14AC-6BD7-4D97-8B3C-DEAE2B205095}"/>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5" name="Freeform 8">
                <a:extLst>
                  <a:ext uri="{FF2B5EF4-FFF2-40B4-BE49-F238E27FC236}">
                    <a16:creationId xmlns:a16="http://schemas.microsoft.com/office/drawing/2014/main" id="{049C6F7F-7898-40EE-A373-9F979B750BEC}"/>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6" name="Freeform 9">
                <a:extLst>
                  <a:ext uri="{FF2B5EF4-FFF2-40B4-BE49-F238E27FC236}">
                    <a16:creationId xmlns:a16="http://schemas.microsoft.com/office/drawing/2014/main" id="{73F6502E-B456-4895-B7F1-70063DCACF99}"/>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6" name="Freeform 65">
              <a:extLst>
                <a:ext uri="{FF2B5EF4-FFF2-40B4-BE49-F238E27FC236}">
                  <a16:creationId xmlns:a16="http://schemas.microsoft.com/office/drawing/2014/main" id="{CBEAB213-15B2-45D3-81EF-68FA6402BD5D}"/>
                </a:ext>
              </a:extLst>
            </p:cNvPr>
            <p:cNvSpPr>
              <a:spLocks noChangeAspect="1"/>
            </p:cNvSpPr>
            <p:nvPr/>
          </p:nvSpPr>
          <p:spPr bwMode="auto">
            <a:xfrm>
              <a:off x="6528322" y="5035474"/>
              <a:ext cx="26471" cy="26471"/>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4">
              <a:extLst>
                <a:ext uri="{FF2B5EF4-FFF2-40B4-BE49-F238E27FC236}">
                  <a16:creationId xmlns:a16="http://schemas.microsoft.com/office/drawing/2014/main" id="{C5AFE861-39B1-45FD-9F90-CFA466182DDC}"/>
                </a:ext>
              </a:extLst>
            </p:cNvPr>
            <p:cNvSpPr>
              <a:spLocks/>
            </p:cNvSpPr>
            <p:nvPr/>
          </p:nvSpPr>
          <p:spPr bwMode="auto">
            <a:xfrm>
              <a:off x="5642302" y="3750822"/>
              <a:ext cx="1090006" cy="75989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8" name="Freeform 5">
              <a:extLst>
                <a:ext uri="{FF2B5EF4-FFF2-40B4-BE49-F238E27FC236}">
                  <a16:creationId xmlns:a16="http://schemas.microsoft.com/office/drawing/2014/main" id="{85ED8044-0871-4560-B707-2BA5D4159FA2}"/>
                </a:ext>
              </a:extLst>
            </p:cNvPr>
            <p:cNvSpPr>
              <a:spLocks/>
            </p:cNvSpPr>
            <p:nvPr/>
          </p:nvSpPr>
          <p:spPr bwMode="auto">
            <a:xfrm>
              <a:off x="4820126" y="2610987"/>
              <a:ext cx="2886960" cy="1466837"/>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E0DEA9EA-8D6B-474C-BA0C-008791EFCC27}"/>
                </a:ext>
              </a:extLst>
            </p:cNvPr>
            <p:cNvSpPr>
              <a:spLocks/>
            </p:cNvSpPr>
            <p:nvPr/>
          </p:nvSpPr>
          <p:spPr bwMode="auto">
            <a:xfrm>
              <a:off x="5162699" y="3696323"/>
              <a:ext cx="719404" cy="386174"/>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7">
              <a:extLst>
                <a:ext uri="{FF2B5EF4-FFF2-40B4-BE49-F238E27FC236}">
                  <a16:creationId xmlns:a16="http://schemas.microsoft.com/office/drawing/2014/main" id="{F6B52988-663A-49C2-96D5-2825E2189F8C}"/>
                </a:ext>
              </a:extLst>
            </p:cNvPr>
            <p:cNvSpPr>
              <a:spLocks/>
            </p:cNvSpPr>
            <p:nvPr/>
          </p:nvSpPr>
          <p:spPr bwMode="auto">
            <a:xfrm>
              <a:off x="6269835" y="4809686"/>
              <a:ext cx="177515" cy="151044"/>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8">
              <a:extLst>
                <a:ext uri="{FF2B5EF4-FFF2-40B4-BE49-F238E27FC236}">
                  <a16:creationId xmlns:a16="http://schemas.microsoft.com/office/drawing/2014/main" id="{D510E20C-5BCB-4D2E-ACB2-132AE303EFC5}"/>
                </a:ext>
              </a:extLst>
            </p:cNvPr>
            <p:cNvSpPr>
              <a:spLocks/>
            </p:cNvSpPr>
            <p:nvPr/>
          </p:nvSpPr>
          <p:spPr bwMode="auto">
            <a:xfrm>
              <a:off x="5548873" y="4260012"/>
              <a:ext cx="512304" cy="473374"/>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9">
              <a:extLst>
                <a:ext uri="{FF2B5EF4-FFF2-40B4-BE49-F238E27FC236}">
                  <a16:creationId xmlns:a16="http://schemas.microsoft.com/office/drawing/2014/main" id="{A4E8AEAC-BE8B-48E3-93F4-05FA82F1D26C}"/>
                </a:ext>
              </a:extLst>
            </p:cNvPr>
            <p:cNvSpPr>
              <a:spLocks/>
            </p:cNvSpPr>
            <p:nvPr/>
          </p:nvSpPr>
          <p:spPr bwMode="auto">
            <a:xfrm>
              <a:off x="5899233" y="4393927"/>
              <a:ext cx="90315" cy="105886"/>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10">
              <a:extLst>
                <a:ext uri="{FF2B5EF4-FFF2-40B4-BE49-F238E27FC236}">
                  <a16:creationId xmlns:a16="http://schemas.microsoft.com/office/drawing/2014/main" id="{581A7AF6-BB83-4621-972C-98437F108935}"/>
                </a:ext>
              </a:extLst>
            </p:cNvPr>
            <p:cNvSpPr>
              <a:spLocks/>
            </p:cNvSpPr>
            <p:nvPr/>
          </p:nvSpPr>
          <p:spPr bwMode="auto">
            <a:xfrm>
              <a:off x="5980205" y="4353441"/>
              <a:ext cx="144815" cy="337902"/>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11">
              <a:extLst>
                <a:ext uri="{FF2B5EF4-FFF2-40B4-BE49-F238E27FC236}">
                  <a16:creationId xmlns:a16="http://schemas.microsoft.com/office/drawing/2014/main" id="{F369B1AE-76DD-4A26-9040-A7F7AF5C1E46}"/>
                </a:ext>
              </a:extLst>
            </p:cNvPr>
            <p:cNvSpPr>
              <a:spLocks/>
            </p:cNvSpPr>
            <p:nvPr/>
          </p:nvSpPr>
          <p:spPr bwMode="auto">
            <a:xfrm>
              <a:off x="4949370" y="4277140"/>
              <a:ext cx="373716" cy="298973"/>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8E961DB3-AE7B-4405-B2F2-F8BF21D748D1}"/>
                </a:ext>
              </a:extLst>
            </p:cNvPr>
            <p:cNvSpPr>
              <a:spLocks/>
            </p:cNvSpPr>
            <p:nvPr/>
          </p:nvSpPr>
          <p:spPr bwMode="auto">
            <a:xfrm>
              <a:off x="5092628" y="4535627"/>
              <a:ext cx="183744" cy="119901"/>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14">
              <a:extLst>
                <a:ext uri="{FF2B5EF4-FFF2-40B4-BE49-F238E27FC236}">
                  <a16:creationId xmlns:a16="http://schemas.microsoft.com/office/drawing/2014/main" id="{BF63FE0D-827D-48F3-8FDF-2EA3F00B7CAE}"/>
                </a:ext>
              </a:extLst>
            </p:cNvPr>
            <p:cNvSpPr>
              <a:spLocks/>
            </p:cNvSpPr>
            <p:nvPr/>
          </p:nvSpPr>
          <p:spPr bwMode="auto">
            <a:xfrm>
              <a:off x="5256129" y="4403270"/>
              <a:ext cx="80972" cy="60728"/>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15">
              <a:extLst>
                <a:ext uri="{FF2B5EF4-FFF2-40B4-BE49-F238E27FC236}">
                  <a16:creationId xmlns:a16="http://schemas.microsoft.com/office/drawing/2014/main" id="{82E8C673-EFDA-44F8-9745-822435A0FE14}"/>
                </a:ext>
              </a:extLst>
            </p:cNvPr>
            <p:cNvSpPr>
              <a:spLocks/>
            </p:cNvSpPr>
            <p:nvPr/>
          </p:nvSpPr>
          <p:spPr bwMode="auto">
            <a:xfrm>
              <a:off x="5748189" y="4711586"/>
              <a:ext cx="49829" cy="76300"/>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16">
              <a:extLst>
                <a:ext uri="{FF2B5EF4-FFF2-40B4-BE49-F238E27FC236}">
                  <a16:creationId xmlns:a16="http://schemas.microsoft.com/office/drawing/2014/main" id="{5FDE1024-A164-4417-8576-37DD6A466642}"/>
                </a:ext>
              </a:extLst>
            </p:cNvPr>
            <p:cNvSpPr>
              <a:spLocks/>
            </p:cNvSpPr>
            <p:nvPr/>
          </p:nvSpPr>
          <p:spPr bwMode="auto">
            <a:xfrm>
              <a:off x="6262049" y="4515385"/>
              <a:ext cx="43600" cy="34257"/>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0" name="Freeform 17">
              <a:extLst>
                <a:ext uri="{FF2B5EF4-FFF2-40B4-BE49-F238E27FC236}">
                  <a16:creationId xmlns:a16="http://schemas.microsoft.com/office/drawing/2014/main" id="{003FE91A-071B-4B84-AA4D-FB46BBF5DD21}"/>
                </a:ext>
              </a:extLst>
            </p:cNvPr>
            <p:cNvSpPr>
              <a:spLocks/>
            </p:cNvSpPr>
            <p:nvPr/>
          </p:nvSpPr>
          <p:spPr bwMode="auto">
            <a:xfrm>
              <a:off x="6466036" y="4417284"/>
              <a:ext cx="34257" cy="65400"/>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1" name="Freeform 18">
              <a:extLst>
                <a:ext uri="{FF2B5EF4-FFF2-40B4-BE49-F238E27FC236}">
                  <a16:creationId xmlns:a16="http://schemas.microsoft.com/office/drawing/2014/main" id="{4E32AD81-A2EB-4F53-8885-E18C5B420FC8}"/>
                </a:ext>
              </a:extLst>
            </p:cNvPr>
            <p:cNvSpPr>
              <a:spLocks/>
            </p:cNvSpPr>
            <p:nvPr/>
          </p:nvSpPr>
          <p:spPr bwMode="auto">
            <a:xfrm>
              <a:off x="6656009" y="4870415"/>
              <a:ext cx="169729" cy="154158"/>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19">
              <a:extLst>
                <a:ext uri="{FF2B5EF4-FFF2-40B4-BE49-F238E27FC236}">
                  <a16:creationId xmlns:a16="http://schemas.microsoft.com/office/drawing/2014/main" id="{FA3393E2-6D70-45B4-A116-EC23EDCB9D9D}"/>
                </a:ext>
              </a:extLst>
            </p:cNvPr>
            <p:cNvSpPr>
              <a:spLocks/>
            </p:cNvSpPr>
            <p:nvPr/>
          </p:nvSpPr>
          <p:spPr bwMode="auto">
            <a:xfrm>
              <a:off x="6825738" y="4912458"/>
              <a:ext cx="177515" cy="149487"/>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0">
              <a:extLst>
                <a:ext uri="{FF2B5EF4-FFF2-40B4-BE49-F238E27FC236}">
                  <a16:creationId xmlns:a16="http://schemas.microsoft.com/office/drawing/2014/main" id="{B1518881-1DA6-4975-B6CC-8AAFDD780F5B}"/>
                </a:ext>
              </a:extLst>
            </p:cNvPr>
            <p:cNvSpPr>
              <a:spLocks/>
            </p:cNvSpPr>
            <p:nvPr/>
          </p:nvSpPr>
          <p:spPr bwMode="auto">
            <a:xfrm>
              <a:off x="6028476" y="4780101"/>
              <a:ext cx="200873" cy="199315"/>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21">
              <a:extLst>
                <a:ext uri="{FF2B5EF4-FFF2-40B4-BE49-F238E27FC236}">
                  <a16:creationId xmlns:a16="http://schemas.microsoft.com/office/drawing/2014/main" id="{D0259B97-322F-4C53-BC52-8AC0BF4A6251}"/>
                </a:ext>
              </a:extLst>
            </p:cNvPr>
            <p:cNvSpPr>
              <a:spLocks/>
            </p:cNvSpPr>
            <p:nvPr/>
          </p:nvSpPr>
          <p:spPr bwMode="auto">
            <a:xfrm>
              <a:off x="6115676" y="4767643"/>
              <a:ext cx="74743" cy="91871"/>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22">
              <a:extLst>
                <a:ext uri="{FF2B5EF4-FFF2-40B4-BE49-F238E27FC236}">
                  <a16:creationId xmlns:a16="http://schemas.microsoft.com/office/drawing/2014/main" id="{C08B0DBE-4F98-41F9-B1EA-EF616145C871}"/>
                </a:ext>
              </a:extLst>
            </p:cNvPr>
            <p:cNvSpPr>
              <a:spLocks/>
            </p:cNvSpPr>
            <p:nvPr/>
          </p:nvSpPr>
          <p:spPr bwMode="auto">
            <a:xfrm>
              <a:off x="6207549" y="4980973"/>
              <a:ext cx="165058" cy="54501"/>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23">
              <a:extLst>
                <a:ext uri="{FF2B5EF4-FFF2-40B4-BE49-F238E27FC236}">
                  <a16:creationId xmlns:a16="http://schemas.microsoft.com/office/drawing/2014/main" id="{F581ACD3-F470-4130-A963-023F114029FC}"/>
                </a:ext>
              </a:extLst>
            </p:cNvPr>
            <p:cNvSpPr>
              <a:spLocks/>
            </p:cNvSpPr>
            <p:nvPr/>
          </p:nvSpPr>
          <p:spPr bwMode="auto">
            <a:xfrm>
              <a:off x="6151492" y="4451541"/>
              <a:ext cx="129243" cy="275616"/>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24">
              <a:extLst>
                <a:ext uri="{FF2B5EF4-FFF2-40B4-BE49-F238E27FC236}">
                  <a16:creationId xmlns:a16="http://schemas.microsoft.com/office/drawing/2014/main" id="{B51EBD08-7F89-4FBD-9182-E92C4ED2AA1A}"/>
                </a:ext>
              </a:extLst>
            </p:cNvPr>
            <p:cNvSpPr>
              <a:spLocks/>
            </p:cNvSpPr>
            <p:nvPr/>
          </p:nvSpPr>
          <p:spPr bwMode="auto">
            <a:xfrm>
              <a:off x="6067405" y="4515385"/>
              <a:ext cx="143258" cy="270944"/>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25">
              <a:extLst>
                <a:ext uri="{FF2B5EF4-FFF2-40B4-BE49-F238E27FC236}">
                  <a16:creationId xmlns:a16="http://schemas.microsoft.com/office/drawing/2014/main" id="{8005D636-82AB-450F-9270-6471E046FCA9}"/>
                </a:ext>
              </a:extLst>
            </p:cNvPr>
            <p:cNvSpPr>
              <a:spLocks/>
            </p:cNvSpPr>
            <p:nvPr/>
          </p:nvSpPr>
          <p:spPr bwMode="auto">
            <a:xfrm>
              <a:off x="6109447" y="4468670"/>
              <a:ext cx="135473" cy="158830"/>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26">
              <a:extLst>
                <a:ext uri="{FF2B5EF4-FFF2-40B4-BE49-F238E27FC236}">
                  <a16:creationId xmlns:a16="http://schemas.microsoft.com/office/drawing/2014/main" id="{D305F611-1D3D-498B-929B-10DF99E5828F}"/>
                </a:ext>
              </a:extLst>
            </p:cNvPr>
            <p:cNvSpPr>
              <a:spLocks/>
            </p:cNvSpPr>
            <p:nvPr/>
          </p:nvSpPr>
          <p:spPr bwMode="auto">
            <a:xfrm>
              <a:off x="6153047" y="4613485"/>
              <a:ext cx="94987" cy="80972"/>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27">
              <a:extLst>
                <a:ext uri="{FF2B5EF4-FFF2-40B4-BE49-F238E27FC236}">
                  <a16:creationId xmlns:a16="http://schemas.microsoft.com/office/drawing/2014/main" id="{DF60F009-E9BE-4970-BDC3-E354EB3B5FEF}"/>
                </a:ext>
              </a:extLst>
            </p:cNvPr>
            <p:cNvSpPr>
              <a:spLocks/>
            </p:cNvSpPr>
            <p:nvPr/>
          </p:nvSpPr>
          <p:spPr bwMode="auto">
            <a:xfrm>
              <a:off x="6283849" y="4762971"/>
              <a:ext cx="171287" cy="116787"/>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1" name="Freeform 28">
              <a:extLst>
                <a:ext uri="{FF2B5EF4-FFF2-40B4-BE49-F238E27FC236}">
                  <a16:creationId xmlns:a16="http://schemas.microsoft.com/office/drawing/2014/main" id="{9787AFA6-4B22-457B-ABCC-35A61CEB7BFE}"/>
                </a:ext>
              </a:extLst>
            </p:cNvPr>
            <p:cNvSpPr>
              <a:spLocks/>
            </p:cNvSpPr>
            <p:nvPr/>
          </p:nvSpPr>
          <p:spPr bwMode="auto">
            <a:xfrm>
              <a:off x="6442678" y="4856401"/>
              <a:ext cx="113673" cy="13391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29">
              <a:extLst>
                <a:ext uri="{FF2B5EF4-FFF2-40B4-BE49-F238E27FC236}">
                  <a16:creationId xmlns:a16="http://schemas.microsoft.com/office/drawing/2014/main" id="{FD4DAB24-89FD-4299-8D19-598B6456B87B}"/>
                </a:ext>
              </a:extLst>
            </p:cNvPr>
            <p:cNvSpPr>
              <a:spLocks/>
            </p:cNvSpPr>
            <p:nvPr/>
          </p:nvSpPr>
          <p:spPr bwMode="auto">
            <a:xfrm>
              <a:off x="6447350" y="5043259"/>
              <a:ext cx="32700" cy="18686"/>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30">
              <a:extLst>
                <a:ext uri="{FF2B5EF4-FFF2-40B4-BE49-F238E27FC236}">
                  <a16:creationId xmlns:a16="http://schemas.microsoft.com/office/drawing/2014/main" id="{C440CEBE-6ED8-4E0B-A087-EE0DA15EF976}"/>
                </a:ext>
              </a:extLst>
            </p:cNvPr>
            <p:cNvSpPr>
              <a:spLocks/>
            </p:cNvSpPr>
            <p:nvPr/>
          </p:nvSpPr>
          <p:spPr bwMode="auto">
            <a:xfrm>
              <a:off x="6406865" y="5023016"/>
              <a:ext cx="40486" cy="18686"/>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31">
              <a:extLst>
                <a:ext uri="{FF2B5EF4-FFF2-40B4-BE49-F238E27FC236}">
                  <a16:creationId xmlns:a16="http://schemas.microsoft.com/office/drawing/2014/main" id="{C5780976-7365-436A-8BBD-682EF12C1929}"/>
                </a:ext>
              </a:extLst>
            </p:cNvPr>
            <p:cNvSpPr>
              <a:spLocks/>
            </p:cNvSpPr>
            <p:nvPr/>
          </p:nvSpPr>
          <p:spPr bwMode="auto">
            <a:xfrm>
              <a:off x="6461364" y="5021459"/>
              <a:ext cx="42044" cy="17129"/>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32">
              <a:extLst>
                <a:ext uri="{FF2B5EF4-FFF2-40B4-BE49-F238E27FC236}">
                  <a16:creationId xmlns:a16="http://schemas.microsoft.com/office/drawing/2014/main" id="{1B4CBDE5-16C5-43F9-89D6-B67FF39B0F8A}"/>
                </a:ext>
              </a:extLst>
            </p:cNvPr>
            <p:cNvSpPr>
              <a:spLocks/>
            </p:cNvSpPr>
            <p:nvPr/>
          </p:nvSpPr>
          <p:spPr bwMode="auto">
            <a:xfrm>
              <a:off x="6456693" y="4544970"/>
              <a:ext cx="51386" cy="123016"/>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33">
              <a:extLst>
                <a:ext uri="{FF2B5EF4-FFF2-40B4-BE49-F238E27FC236}">
                  <a16:creationId xmlns:a16="http://schemas.microsoft.com/office/drawing/2014/main" id="{FE6B6269-7534-45B0-9634-190B4EA666B9}"/>
                </a:ext>
              </a:extLst>
            </p:cNvPr>
            <p:cNvSpPr>
              <a:spLocks/>
            </p:cNvSpPr>
            <p:nvPr/>
          </p:nvSpPr>
          <p:spPr bwMode="auto">
            <a:xfrm>
              <a:off x="6498736" y="4716257"/>
              <a:ext cx="77858" cy="68515"/>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7" name="Freeform 34">
              <a:extLst>
                <a:ext uri="{FF2B5EF4-FFF2-40B4-BE49-F238E27FC236}">
                  <a16:creationId xmlns:a16="http://schemas.microsoft.com/office/drawing/2014/main" id="{D8CBCC89-199F-494D-BBDD-4C6B8617CA40}"/>
                </a:ext>
              </a:extLst>
            </p:cNvPr>
            <p:cNvSpPr>
              <a:spLocks/>
            </p:cNvSpPr>
            <p:nvPr/>
          </p:nvSpPr>
          <p:spPr bwMode="auto">
            <a:xfrm>
              <a:off x="6497179" y="4678885"/>
              <a:ext cx="28029" cy="4515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8" name="Freeform 35">
              <a:extLst>
                <a:ext uri="{FF2B5EF4-FFF2-40B4-BE49-F238E27FC236}">
                  <a16:creationId xmlns:a16="http://schemas.microsoft.com/office/drawing/2014/main" id="{C26C5C8B-3CEE-4200-8BC7-99D52C0EF4B1}"/>
                </a:ext>
              </a:extLst>
            </p:cNvPr>
            <p:cNvSpPr>
              <a:spLocks/>
            </p:cNvSpPr>
            <p:nvPr/>
          </p:nvSpPr>
          <p:spPr bwMode="auto">
            <a:xfrm>
              <a:off x="6542336" y="4658643"/>
              <a:ext cx="20243" cy="29585"/>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9" name="Freeform 36">
              <a:extLst>
                <a:ext uri="{FF2B5EF4-FFF2-40B4-BE49-F238E27FC236}">
                  <a16:creationId xmlns:a16="http://schemas.microsoft.com/office/drawing/2014/main" id="{02EA4A5E-8B15-46BA-B0FB-463C1840D087}"/>
                </a:ext>
              </a:extLst>
            </p:cNvPr>
            <p:cNvSpPr>
              <a:spLocks/>
            </p:cNvSpPr>
            <p:nvPr/>
          </p:nvSpPr>
          <p:spPr bwMode="auto">
            <a:xfrm>
              <a:off x="6411534" y="4696014"/>
              <a:ext cx="49829" cy="52943"/>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0" name="Freeform 37">
              <a:extLst>
                <a:ext uri="{FF2B5EF4-FFF2-40B4-BE49-F238E27FC236}">
                  <a16:creationId xmlns:a16="http://schemas.microsoft.com/office/drawing/2014/main" id="{0C88EF22-F332-461D-BC66-54DD9B29D8CF}"/>
                </a:ext>
              </a:extLst>
            </p:cNvPr>
            <p:cNvSpPr>
              <a:spLocks/>
            </p:cNvSpPr>
            <p:nvPr/>
          </p:nvSpPr>
          <p:spPr bwMode="auto">
            <a:xfrm>
              <a:off x="6498736" y="4629056"/>
              <a:ext cx="35815" cy="31143"/>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1" name="Freeform 38">
              <a:extLst>
                <a:ext uri="{FF2B5EF4-FFF2-40B4-BE49-F238E27FC236}">
                  <a16:creationId xmlns:a16="http://schemas.microsoft.com/office/drawing/2014/main" id="{DA8A8B9F-D33A-4F9D-A101-C8A3D5754B8E}"/>
                </a:ext>
              </a:extLst>
            </p:cNvPr>
            <p:cNvSpPr>
              <a:spLocks/>
            </p:cNvSpPr>
            <p:nvPr/>
          </p:nvSpPr>
          <p:spPr bwMode="auto">
            <a:xfrm>
              <a:off x="6954982" y="4962287"/>
              <a:ext cx="68515" cy="40486"/>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2" name="Freeform 39">
              <a:extLst>
                <a:ext uri="{FF2B5EF4-FFF2-40B4-BE49-F238E27FC236}">
                  <a16:creationId xmlns:a16="http://schemas.microsoft.com/office/drawing/2014/main" id="{D31AE443-4930-47E4-A0E8-2F318A92DCCA}"/>
                </a:ext>
              </a:extLst>
            </p:cNvPr>
            <p:cNvSpPr>
              <a:spLocks/>
            </p:cNvSpPr>
            <p:nvPr/>
          </p:nvSpPr>
          <p:spPr bwMode="auto">
            <a:xfrm>
              <a:off x="6333678" y="5049487"/>
              <a:ext cx="719404" cy="58081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40">
              <a:extLst>
                <a:ext uri="{FF2B5EF4-FFF2-40B4-BE49-F238E27FC236}">
                  <a16:creationId xmlns:a16="http://schemas.microsoft.com/office/drawing/2014/main" id="{737EC8FE-E9A2-4238-AD31-A5C08F9BDEF2}"/>
                </a:ext>
              </a:extLst>
            </p:cNvPr>
            <p:cNvSpPr>
              <a:spLocks/>
            </p:cNvSpPr>
            <p:nvPr/>
          </p:nvSpPr>
          <p:spPr bwMode="auto">
            <a:xfrm>
              <a:off x="6902039" y="5667677"/>
              <a:ext cx="71629" cy="70071"/>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41">
              <a:extLst>
                <a:ext uri="{FF2B5EF4-FFF2-40B4-BE49-F238E27FC236}">
                  <a16:creationId xmlns:a16="http://schemas.microsoft.com/office/drawing/2014/main" id="{7BA637E1-B260-45CB-A1E1-2392F0CF7A70}"/>
                </a:ext>
              </a:extLst>
            </p:cNvPr>
            <p:cNvSpPr>
              <a:spLocks/>
            </p:cNvSpPr>
            <p:nvPr/>
          </p:nvSpPr>
          <p:spPr bwMode="auto">
            <a:xfrm>
              <a:off x="7285098" y="5667677"/>
              <a:ext cx="144815" cy="154158"/>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44">
              <a:extLst>
                <a:ext uri="{FF2B5EF4-FFF2-40B4-BE49-F238E27FC236}">
                  <a16:creationId xmlns:a16="http://schemas.microsoft.com/office/drawing/2014/main" id="{32FC8D88-1EAB-49AC-811D-5569C72A8533}"/>
                </a:ext>
              </a:extLst>
            </p:cNvPr>
            <p:cNvSpPr>
              <a:spLocks/>
            </p:cNvSpPr>
            <p:nvPr/>
          </p:nvSpPr>
          <p:spPr bwMode="auto">
            <a:xfrm>
              <a:off x="6181077" y="4859515"/>
              <a:ext cx="17129" cy="10901"/>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6">
              <a:extLst>
                <a:ext uri="{FF2B5EF4-FFF2-40B4-BE49-F238E27FC236}">
                  <a16:creationId xmlns:a16="http://schemas.microsoft.com/office/drawing/2014/main" id="{DE9C6576-D0CE-4E42-850F-E45BA8B8C32D}"/>
                </a:ext>
              </a:extLst>
            </p:cNvPr>
            <p:cNvSpPr>
              <a:spLocks/>
            </p:cNvSpPr>
            <p:nvPr/>
          </p:nvSpPr>
          <p:spPr bwMode="auto">
            <a:xfrm>
              <a:off x="4983628" y="4557427"/>
              <a:ext cx="112115" cy="101215"/>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47">
              <a:extLst>
                <a:ext uri="{FF2B5EF4-FFF2-40B4-BE49-F238E27FC236}">
                  <a16:creationId xmlns:a16="http://schemas.microsoft.com/office/drawing/2014/main" id="{3BE29FA6-F898-42F5-ABB6-A264C668C075}"/>
                </a:ext>
              </a:extLst>
            </p:cNvPr>
            <p:cNvSpPr>
              <a:spLocks/>
            </p:cNvSpPr>
            <p:nvPr/>
          </p:nvSpPr>
          <p:spPr bwMode="auto">
            <a:xfrm>
              <a:off x="4496238" y="4260012"/>
              <a:ext cx="286516" cy="263158"/>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48">
              <a:extLst>
                <a:ext uri="{FF2B5EF4-FFF2-40B4-BE49-F238E27FC236}">
                  <a16:creationId xmlns:a16="http://schemas.microsoft.com/office/drawing/2014/main" id="{B3C80F1F-F3A4-4BE8-9CCE-5A6F949EEC9B}"/>
                </a:ext>
              </a:extLst>
            </p:cNvPr>
            <p:cNvSpPr>
              <a:spLocks/>
            </p:cNvSpPr>
            <p:nvPr/>
          </p:nvSpPr>
          <p:spPr bwMode="auto">
            <a:xfrm>
              <a:off x="4181694" y="4171254"/>
              <a:ext cx="367488" cy="364374"/>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49">
              <a:extLst>
                <a:ext uri="{FF2B5EF4-FFF2-40B4-BE49-F238E27FC236}">
                  <a16:creationId xmlns:a16="http://schemas.microsoft.com/office/drawing/2014/main" id="{5B18D8A0-E5A1-4A43-BEED-528C4E468FD4}"/>
                </a:ext>
              </a:extLst>
            </p:cNvPr>
            <p:cNvSpPr>
              <a:spLocks/>
            </p:cNvSpPr>
            <p:nvPr/>
          </p:nvSpPr>
          <p:spPr bwMode="auto">
            <a:xfrm>
              <a:off x="4113179" y="4202397"/>
              <a:ext cx="200873" cy="166616"/>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0" name="Freeform 50">
              <a:extLst>
                <a:ext uri="{FF2B5EF4-FFF2-40B4-BE49-F238E27FC236}">
                  <a16:creationId xmlns:a16="http://schemas.microsoft.com/office/drawing/2014/main" id="{72B9E723-B7CB-4ACC-9842-6155F3DC6DD2}"/>
                </a:ext>
              </a:extLst>
            </p:cNvPr>
            <p:cNvSpPr>
              <a:spLocks/>
            </p:cNvSpPr>
            <p:nvPr/>
          </p:nvSpPr>
          <p:spPr bwMode="auto">
            <a:xfrm>
              <a:off x="4340523" y="4451541"/>
              <a:ext cx="281845" cy="219559"/>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52">
              <a:extLst>
                <a:ext uri="{FF2B5EF4-FFF2-40B4-BE49-F238E27FC236}">
                  <a16:creationId xmlns:a16="http://schemas.microsoft.com/office/drawing/2014/main" id="{C45317B0-6BE8-40BC-9870-604BB8C7AEA4}"/>
                </a:ext>
              </a:extLst>
            </p:cNvPr>
            <p:cNvSpPr>
              <a:spLocks/>
            </p:cNvSpPr>
            <p:nvPr/>
          </p:nvSpPr>
          <p:spPr bwMode="auto">
            <a:xfrm>
              <a:off x="4771854" y="4288040"/>
              <a:ext cx="213329" cy="194644"/>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53">
              <a:extLst>
                <a:ext uri="{FF2B5EF4-FFF2-40B4-BE49-F238E27FC236}">
                  <a16:creationId xmlns:a16="http://schemas.microsoft.com/office/drawing/2014/main" id="{A48B17F7-EBBA-4899-9221-D75B6636835E}"/>
                </a:ext>
              </a:extLst>
            </p:cNvPr>
            <p:cNvSpPr>
              <a:spLocks/>
            </p:cNvSpPr>
            <p:nvPr/>
          </p:nvSpPr>
          <p:spPr bwMode="auto">
            <a:xfrm>
              <a:off x="4575653" y="4451541"/>
              <a:ext cx="185301" cy="295859"/>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54">
              <a:extLst>
                <a:ext uri="{FF2B5EF4-FFF2-40B4-BE49-F238E27FC236}">
                  <a16:creationId xmlns:a16="http://schemas.microsoft.com/office/drawing/2014/main" id="{4600E351-3567-4419-B9E6-C446E6A9E126}"/>
                </a:ext>
              </a:extLst>
            </p:cNvPr>
            <p:cNvSpPr>
              <a:spLocks/>
            </p:cNvSpPr>
            <p:nvPr/>
          </p:nvSpPr>
          <p:spPr bwMode="auto">
            <a:xfrm>
              <a:off x="4474438" y="4169697"/>
              <a:ext cx="71629" cy="146372"/>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4" name="Freeform 55">
              <a:extLst>
                <a:ext uri="{FF2B5EF4-FFF2-40B4-BE49-F238E27FC236}">
                  <a16:creationId xmlns:a16="http://schemas.microsoft.com/office/drawing/2014/main" id="{EB3A37C2-4507-418B-8A99-5CF5A6B4BEBF}"/>
                </a:ext>
              </a:extLst>
            </p:cNvPr>
            <p:cNvSpPr>
              <a:spLocks/>
            </p:cNvSpPr>
            <p:nvPr/>
          </p:nvSpPr>
          <p:spPr bwMode="auto">
            <a:xfrm>
              <a:off x="4911999" y="4616599"/>
              <a:ext cx="269387" cy="196201"/>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5" name="Freeform 56">
              <a:extLst>
                <a:ext uri="{FF2B5EF4-FFF2-40B4-BE49-F238E27FC236}">
                  <a16:creationId xmlns:a16="http://schemas.microsoft.com/office/drawing/2014/main" id="{7674585B-4A58-48D8-B1A4-16F9D9C24A6C}"/>
                </a:ext>
              </a:extLst>
            </p:cNvPr>
            <p:cNvSpPr>
              <a:spLocks/>
            </p:cNvSpPr>
            <p:nvPr/>
          </p:nvSpPr>
          <p:spPr bwMode="auto">
            <a:xfrm>
              <a:off x="5064599" y="4650856"/>
              <a:ext cx="185301" cy="247588"/>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6" name="Freeform 57">
              <a:extLst>
                <a:ext uri="{FF2B5EF4-FFF2-40B4-BE49-F238E27FC236}">
                  <a16:creationId xmlns:a16="http://schemas.microsoft.com/office/drawing/2014/main" id="{06D11F5C-E2D9-4460-8CD3-C0BC630EC825}"/>
                </a:ext>
              </a:extLst>
            </p:cNvPr>
            <p:cNvSpPr>
              <a:spLocks/>
            </p:cNvSpPr>
            <p:nvPr/>
          </p:nvSpPr>
          <p:spPr bwMode="auto">
            <a:xfrm>
              <a:off x="4041550" y="4367455"/>
              <a:ext cx="141701" cy="98101"/>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59">
              <a:extLst>
                <a:ext uri="{FF2B5EF4-FFF2-40B4-BE49-F238E27FC236}">
                  <a16:creationId xmlns:a16="http://schemas.microsoft.com/office/drawing/2014/main" id="{831228C3-EE21-4FD8-807B-CDAB50217DD1}"/>
                </a:ext>
              </a:extLst>
            </p:cNvPr>
            <p:cNvSpPr>
              <a:spLocks/>
            </p:cNvSpPr>
            <p:nvPr/>
          </p:nvSpPr>
          <p:spPr bwMode="auto">
            <a:xfrm>
              <a:off x="5098857" y="5094645"/>
              <a:ext cx="129243" cy="263158"/>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8" name="Freeform 60">
              <a:extLst>
                <a:ext uri="{FF2B5EF4-FFF2-40B4-BE49-F238E27FC236}">
                  <a16:creationId xmlns:a16="http://schemas.microsoft.com/office/drawing/2014/main" id="{D8A43915-C823-407B-BBC4-05D3454935E0}"/>
                </a:ext>
              </a:extLst>
            </p:cNvPr>
            <p:cNvSpPr>
              <a:spLocks/>
            </p:cNvSpPr>
            <p:nvPr/>
          </p:nvSpPr>
          <p:spPr bwMode="auto">
            <a:xfrm>
              <a:off x="4237751" y="4613485"/>
              <a:ext cx="147930" cy="96543"/>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65">
              <a:extLst>
                <a:ext uri="{FF2B5EF4-FFF2-40B4-BE49-F238E27FC236}">
                  <a16:creationId xmlns:a16="http://schemas.microsoft.com/office/drawing/2014/main" id="{61CAE4D6-DF84-4695-BF82-3AFA307850B9}"/>
                </a:ext>
              </a:extLst>
            </p:cNvPr>
            <p:cNvSpPr>
              <a:spLocks/>
            </p:cNvSpPr>
            <p:nvPr/>
          </p:nvSpPr>
          <p:spPr bwMode="auto">
            <a:xfrm>
              <a:off x="5080170" y="4650856"/>
              <a:ext cx="24914" cy="34257"/>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66">
              <a:extLst>
                <a:ext uri="{FF2B5EF4-FFF2-40B4-BE49-F238E27FC236}">
                  <a16:creationId xmlns:a16="http://schemas.microsoft.com/office/drawing/2014/main" id="{BFE94D59-F6C4-458F-A265-86CD3112CBCA}"/>
                </a:ext>
              </a:extLst>
            </p:cNvPr>
            <p:cNvSpPr>
              <a:spLocks/>
            </p:cNvSpPr>
            <p:nvPr/>
          </p:nvSpPr>
          <p:spPr bwMode="auto">
            <a:xfrm>
              <a:off x="4932241" y="4792558"/>
              <a:ext cx="149487" cy="155715"/>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1" name="Freeform 67">
              <a:extLst>
                <a:ext uri="{FF2B5EF4-FFF2-40B4-BE49-F238E27FC236}">
                  <a16:creationId xmlns:a16="http://schemas.microsoft.com/office/drawing/2014/main" id="{52460EE8-9946-4B35-8D06-D8D02A1A70FD}"/>
                </a:ext>
              </a:extLst>
            </p:cNvPr>
            <p:cNvSpPr>
              <a:spLocks/>
            </p:cNvSpPr>
            <p:nvPr/>
          </p:nvSpPr>
          <p:spPr bwMode="auto">
            <a:xfrm>
              <a:off x="4863726" y="4805015"/>
              <a:ext cx="101215" cy="107443"/>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2" name="Freeform 68">
              <a:extLst>
                <a:ext uri="{FF2B5EF4-FFF2-40B4-BE49-F238E27FC236}">
                  <a16:creationId xmlns:a16="http://schemas.microsoft.com/office/drawing/2014/main" id="{10D72EF6-EAC1-48AE-A626-75FB18DB3519}"/>
                </a:ext>
              </a:extLst>
            </p:cNvPr>
            <p:cNvSpPr>
              <a:spLocks/>
            </p:cNvSpPr>
            <p:nvPr/>
          </p:nvSpPr>
          <p:spPr bwMode="auto">
            <a:xfrm>
              <a:off x="4855941" y="4881315"/>
              <a:ext cx="197758" cy="202430"/>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3" name="Freeform 69">
              <a:extLst>
                <a:ext uri="{FF2B5EF4-FFF2-40B4-BE49-F238E27FC236}">
                  <a16:creationId xmlns:a16="http://schemas.microsoft.com/office/drawing/2014/main" id="{9A7FC95F-BF1E-487B-AEEF-E38B9DEA5C0B}"/>
                </a:ext>
              </a:extLst>
            </p:cNvPr>
            <p:cNvSpPr>
              <a:spLocks/>
            </p:cNvSpPr>
            <p:nvPr/>
          </p:nvSpPr>
          <p:spPr bwMode="auto">
            <a:xfrm>
              <a:off x="4918227" y="5054159"/>
              <a:ext cx="56057" cy="124572"/>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4" name="Freeform 70">
              <a:extLst>
                <a:ext uri="{FF2B5EF4-FFF2-40B4-BE49-F238E27FC236}">
                  <a16:creationId xmlns:a16="http://schemas.microsoft.com/office/drawing/2014/main" id="{46062329-5411-40C9-8915-80586ADD2B87}"/>
                </a:ext>
              </a:extLst>
            </p:cNvPr>
            <p:cNvSpPr>
              <a:spLocks/>
            </p:cNvSpPr>
            <p:nvPr/>
          </p:nvSpPr>
          <p:spPr bwMode="auto">
            <a:xfrm>
              <a:off x="4865284" y="5063502"/>
              <a:ext cx="200872" cy="401891"/>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5" name="Freeform 71">
              <a:extLst>
                <a:ext uri="{FF2B5EF4-FFF2-40B4-BE49-F238E27FC236}">
                  <a16:creationId xmlns:a16="http://schemas.microsoft.com/office/drawing/2014/main" id="{6D839C79-F4DD-4246-AA60-798F1BEB11DB}"/>
                </a:ext>
              </a:extLst>
            </p:cNvPr>
            <p:cNvSpPr>
              <a:spLocks/>
            </p:cNvSpPr>
            <p:nvPr/>
          </p:nvSpPr>
          <p:spPr bwMode="auto">
            <a:xfrm>
              <a:off x="4684654" y="5195860"/>
              <a:ext cx="169729" cy="175959"/>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6" name="Freeform 72">
              <a:extLst>
                <a:ext uri="{FF2B5EF4-FFF2-40B4-BE49-F238E27FC236}">
                  <a16:creationId xmlns:a16="http://schemas.microsoft.com/office/drawing/2014/main" id="{A1549B4C-6ECE-4A34-A04F-62C30A83C88B}"/>
                </a:ext>
              </a:extLst>
            </p:cNvPr>
            <p:cNvSpPr>
              <a:spLocks/>
            </p:cNvSpPr>
            <p:nvPr/>
          </p:nvSpPr>
          <p:spPr bwMode="auto">
            <a:xfrm>
              <a:off x="4628597" y="5283060"/>
              <a:ext cx="291187" cy="249144"/>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7" name="Freeform 73">
              <a:extLst>
                <a:ext uri="{FF2B5EF4-FFF2-40B4-BE49-F238E27FC236}">
                  <a16:creationId xmlns:a16="http://schemas.microsoft.com/office/drawing/2014/main" id="{147FBAA5-4863-4B38-8402-34B32EF33403}"/>
                </a:ext>
              </a:extLst>
            </p:cNvPr>
            <p:cNvSpPr>
              <a:spLocks/>
            </p:cNvSpPr>
            <p:nvPr/>
          </p:nvSpPr>
          <p:spPr bwMode="auto">
            <a:xfrm rot="21537619">
              <a:off x="4817012" y="5409190"/>
              <a:ext cx="42044" cy="40486"/>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8" name="Freeform 74">
              <a:extLst>
                <a:ext uri="{FF2B5EF4-FFF2-40B4-BE49-F238E27FC236}">
                  <a16:creationId xmlns:a16="http://schemas.microsoft.com/office/drawing/2014/main" id="{E68C997A-45A8-48ED-A88D-F9061A475B7E}"/>
                </a:ext>
              </a:extLst>
            </p:cNvPr>
            <p:cNvSpPr>
              <a:spLocks/>
            </p:cNvSpPr>
            <p:nvPr/>
          </p:nvSpPr>
          <p:spPr bwMode="auto">
            <a:xfrm>
              <a:off x="4385681" y="4635285"/>
              <a:ext cx="210215" cy="168172"/>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9" name="Freeform 75">
              <a:extLst>
                <a:ext uri="{FF2B5EF4-FFF2-40B4-BE49-F238E27FC236}">
                  <a16:creationId xmlns:a16="http://schemas.microsoft.com/office/drawing/2014/main" id="{386A45D3-46DA-437E-B862-557503C79CF4}"/>
                </a:ext>
              </a:extLst>
            </p:cNvPr>
            <p:cNvSpPr>
              <a:spLocks/>
            </p:cNvSpPr>
            <p:nvPr/>
          </p:nvSpPr>
          <p:spPr bwMode="auto">
            <a:xfrm>
              <a:off x="4488453" y="4638399"/>
              <a:ext cx="133915" cy="210216"/>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0" name="Freeform 76">
              <a:extLst>
                <a:ext uri="{FF2B5EF4-FFF2-40B4-BE49-F238E27FC236}">
                  <a16:creationId xmlns:a16="http://schemas.microsoft.com/office/drawing/2014/main" id="{A244FDD7-1B58-49AB-9049-795202A91DA6}"/>
                </a:ext>
              </a:extLst>
            </p:cNvPr>
            <p:cNvSpPr>
              <a:spLocks/>
            </p:cNvSpPr>
            <p:nvPr/>
          </p:nvSpPr>
          <p:spPr bwMode="auto">
            <a:xfrm>
              <a:off x="4184807" y="4689786"/>
              <a:ext cx="102772" cy="112115"/>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Freeform 77">
              <a:extLst>
                <a:ext uri="{FF2B5EF4-FFF2-40B4-BE49-F238E27FC236}">
                  <a16:creationId xmlns:a16="http://schemas.microsoft.com/office/drawing/2014/main" id="{707E4129-550D-4747-8297-F3E68002A0A6}"/>
                </a:ext>
              </a:extLst>
            </p:cNvPr>
            <p:cNvSpPr>
              <a:spLocks/>
            </p:cNvSpPr>
            <p:nvPr/>
          </p:nvSpPr>
          <p:spPr bwMode="auto">
            <a:xfrm>
              <a:off x="4340628" y="4567047"/>
              <a:ext cx="65298" cy="202153"/>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2" name="Freeform 78">
              <a:extLst>
                <a:ext uri="{FF2B5EF4-FFF2-40B4-BE49-F238E27FC236}">
                  <a16:creationId xmlns:a16="http://schemas.microsoft.com/office/drawing/2014/main" id="{CC0FD93F-81B7-4ABC-8194-8DED32851200}"/>
                </a:ext>
              </a:extLst>
            </p:cNvPr>
            <p:cNvSpPr>
              <a:spLocks/>
            </p:cNvSpPr>
            <p:nvPr/>
          </p:nvSpPr>
          <p:spPr bwMode="auto">
            <a:xfrm>
              <a:off x="4594340" y="4680443"/>
              <a:ext cx="225787" cy="158830"/>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3" name="Freeform 79">
              <a:extLst>
                <a:ext uri="{FF2B5EF4-FFF2-40B4-BE49-F238E27FC236}">
                  <a16:creationId xmlns:a16="http://schemas.microsoft.com/office/drawing/2014/main" id="{961032C9-9423-49C4-B48F-736FBBDD90EA}"/>
                </a:ext>
              </a:extLst>
            </p:cNvPr>
            <p:cNvSpPr>
              <a:spLocks/>
            </p:cNvSpPr>
            <p:nvPr/>
          </p:nvSpPr>
          <p:spPr bwMode="auto">
            <a:xfrm>
              <a:off x="4538281" y="4987201"/>
              <a:ext cx="224230" cy="213330"/>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80">
              <a:extLst>
                <a:ext uri="{FF2B5EF4-FFF2-40B4-BE49-F238E27FC236}">
                  <a16:creationId xmlns:a16="http://schemas.microsoft.com/office/drawing/2014/main" id="{2A26D95F-7FBF-41C2-B049-677CC20D8522}"/>
                </a:ext>
              </a:extLst>
            </p:cNvPr>
            <p:cNvSpPr>
              <a:spLocks/>
            </p:cNvSpPr>
            <p:nvPr/>
          </p:nvSpPr>
          <p:spPr bwMode="auto">
            <a:xfrm>
              <a:off x="4538281" y="5178732"/>
              <a:ext cx="165058" cy="235129"/>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81">
              <a:extLst>
                <a:ext uri="{FF2B5EF4-FFF2-40B4-BE49-F238E27FC236}">
                  <a16:creationId xmlns:a16="http://schemas.microsoft.com/office/drawing/2014/main" id="{BCBBBC4E-44BD-4F0F-8D23-36EBB3681DAC}"/>
                </a:ext>
              </a:extLst>
            </p:cNvPr>
            <p:cNvSpPr>
              <a:spLocks/>
            </p:cNvSpPr>
            <p:nvPr/>
          </p:nvSpPr>
          <p:spPr bwMode="auto">
            <a:xfrm>
              <a:off x="4538281" y="4820587"/>
              <a:ext cx="126129" cy="152601"/>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82">
              <a:extLst>
                <a:ext uri="{FF2B5EF4-FFF2-40B4-BE49-F238E27FC236}">
                  <a16:creationId xmlns:a16="http://schemas.microsoft.com/office/drawing/2014/main" id="{F461555A-188E-4476-A291-252211C126DB}"/>
                </a:ext>
              </a:extLst>
            </p:cNvPr>
            <p:cNvSpPr>
              <a:spLocks/>
            </p:cNvSpPr>
            <p:nvPr/>
          </p:nvSpPr>
          <p:spPr bwMode="auto">
            <a:xfrm>
              <a:off x="4494682" y="4839272"/>
              <a:ext cx="96543" cy="107443"/>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84">
              <a:extLst>
                <a:ext uri="{FF2B5EF4-FFF2-40B4-BE49-F238E27FC236}">
                  <a16:creationId xmlns:a16="http://schemas.microsoft.com/office/drawing/2014/main" id="{03FF0335-612E-40FC-8283-342C04DE8346}"/>
                </a:ext>
              </a:extLst>
            </p:cNvPr>
            <p:cNvSpPr>
              <a:spLocks/>
            </p:cNvSpPr>
            <p:nvPr/>
          </p:nvSpPr>
          <p:spPr bwMode="auto">
            <a:xfrm>
              <a:off x="4276680" y="4683557"/>
              <a:ext cx="76300" cy="112115"/>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8" name="Freeform 85">
              <a:extLst>
                <a:ext uri="{FF2B5EF4-FFF2-40B4-BE49-F238E27FC236}">
                  <a16:creationId xmlns:a16="http://schemas.microsoft.com/office/drawing/2014/main" id="{1914A0CD-EBD5-4537-A18D-1176278722AA}"/>
                </a:ext>
              </a:extLst>
            </p:cNvPr>
            <p:cNvSpPr>
              <a:spLocks/>
            </p:cNvSpPr>
            <p:nvPr/>
          </p:nvSpPr>
          <p:spPr bwMode="auto">
            <a:xfrm>
              <a:off x="4340523" y="4685114"/>
              <a:ext cx="26472" cy="94987"/>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9" name="Freeform 86">
              <a:extLst>
                <a:ext uri="{FF2B5EF4-FFF2-40B4-BE49-F238E27FC236}">
                  <a16:creationId xmlns:a16="http://schemas.microsoft.com/office/drawing/2014/main" id="{2332BA39-B004-4297-AB25-01034C753850}"/>
                </a:ext>
              </a:extLst>
            </p:cNvPr>
            <p:cNvSpPr>
              <a:spLocks/>
            </p:cNvSpPr>
            <p:nvPr/>
          </p:nvSpPr>
          <p:spPr bwMode="auto">
            <a:xfrm>
              <a:off x="4130308" y="4727157"/>
              <a:ext cx="70071" cy="76300"/>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0" name="Freeform 87">
              <a:extLst>
                <a:ext uri="{FF2B5EF4-FFF2-40B4-BE49-F238E27FC236}">
                  <a16:creationId xmlns:a16="http://schemas.microsoft.com/office/drawing/2014/main" id="{73A2E872-B6FB-4FF3-B89E-D02C5C77F6D8}"/>
                </a:ext>
              </a:extLst>
            </p:cNvPr>
            <p:cNvSpPr>
              <a:spLocks/>
            </p:cNvSpPr>
            <p:nvPr/>
          </p:nvSpPr>
          <p:spPr bwMode="auto">
            <a:xfrm>
              <a:off x="4097608" y="4697571"/>
              <a:ext cx="51387" cy="60729"/>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88">
              <a:extLst>
                <a:ext uri="{FF2B5EF4-FFF2-40B4-BE49-F238E27FC236}">
                  <a16:creationId xmlns:a16="http://schemas.microsoft.com/office/drawing/2014/main" id="{EAB3F8ED-134C-4FA0-A04F-5DEC2291DB93}"/>
                </a:ext>
              </a:extLst>
            </p:cNvPr>
            <p:cNvSpPr>
              <a:spLocks/>
            </p:cNvSpPr>
            <p:nvPr/>
          </p:nvSpPr>
          <p:spPr bwMode="auto">
            <a:xfrm>
              <a:off x="4558525" y="4786329"/>
              <a:ext cx="328560" cy="331673"/>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89">
              <a:extLst>
                <a:ext uri="{FF2B5EF4-FFF2-40B4-BE49-F238E27FC236}">
                  <a16:creationId xmlns:a16="http://schemas.microsoft.com/office/drawing/2014/main" id="{EC6E921E-83F6-44BF-BF2F-2F85C61AC1C5}"/>
                </a:ext>
              </a:extLst>
            </p:cNvPr>
            <p:cNvSpPr>
              <a:spLocks/>
            </p:cNvSpPr>
            <p:nvPr/>
          </p:nvSpPr>
          <p:spPr bwMode="auto">
            <a:xfrm rot="21537619">
              <a:off x="4840370" y="4879758"/>
              <a:ext cx="34257" cy="29585"/>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3" name="Freeform 90">
              <a:extLst>
                <a:ext uri="{FF2B5EF4-FFF2-40B4-BE49-F238E27FC236}">
                  <a16:creationId xmlns:a16="http://schemas.microsoft.com/office/drawing/2014/main" id="{F637587C-EFD4-422C-8161-BECC90B2AB3F}"/>
                </a:ext>
              </a:extLst>
            </p:cNvPr>
            <p:cNvSpPr>
              <a:spLocks/>
            </p:cNvSpPr>
            <p:nvPr/>
          </p:nvSpPr>
          <p:spPr bwMode="auto">
            <a:xfrm>
              <a:off x="4840370" y="4903115"/>
              <a:ext cx="35814" cy="37372"/>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4" name="Freeform 91">
              <a:extLst>
                <a:ext uri="{FF2B5EF4-FFF2-40B4-BE49-F238E27FC236}">
                  <a16:creationId xmlns:a16="http://schemas.microsoft.com/office/drawing/2014/main" id="{1CE312C6-8EA1-4070-B4DB-490F67706126}"/>
                </a:ext>
              </a:extLst>
            </p:cNvPr>
            <p:cNvSpPr>
              <a:spLocks/>
            </p:cNvSpPr>
            <p:nvPr/>
          </p:nvSpPr>
          <p:spPr bwMode="auto">
            <a:xfrm>
              <a:off x="4764311" y="5046842"/>
              <a:ext cx="208657" cy="18063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5" name="Freeform 92">
              <a:extLst>
                <a:ext uri="{FF2B5EF4-FFF2-40B4-BE49-F238E27FC236}">
                  <a16:creationId xmlns:a16="http://schemas.microsoft.com/office/drawing/2014/main" id="{0ADDE2B2-3376-406F-965F-EFEF72B24068}"/>
                </a:ext>
              </a:extLst>
            </p:cNvPr>
            <p:cNvSpPr>
              <a:spLocks/>
            </p:cNvSpPr>
            <p:nvPr/>
          </p:nvSpPr>
          <p:spPr bwMode="auto">
            <a:xfrm>
              <a:off x="4776526" y="5156931"/>
              <a:ext cx="152601" cy="140144"/>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6" name="Freeform 93">
              <a:extLst>
                <a:ext uri="{FF2B5EF4-FFF2-40B4-BE49-F238E27FC236}">
                  <a16:creationId xmlns:a16="http://schemas.microsoft.com/office/drawing/2014/main" id="{B50853DF-CFC2-4618-A606-49956F3BC857}"/>
                </a:ext>
              </a:extLst>
            </p:cNvPr>
            <p:cNvSpPr>
              <a:spLocks/>
            </p:cNvSpPr>
            <p:nvPr/>
          </p:nvSpPr>
          <p:spPr bwMode="auto">
            <a:xfrm>
              <a:off x="4885525" y="5343790"/>
              <a:ext cx="24914" cy="40486"/>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7" name="Freeform 94">
              <a:extLst>
                <a:ext uri="{FF2B5EF4-FFF2-40B4-BE49-F238E27FC236}">
                  <a16:creationId xmlns:a16="http://schemas.microsoft.com/office/drawing/2014/main" id="{5B702A28-DBB5-4BD0-A69D-1A732ECEBF5E}"/>
                </a:ext>
              </a:extLst>
            </p:cNvPr>
            <p:cNvSpPr>
              <a:spLocks/>
            </p:cNvSpPr>
            <p:nvPr/>
          </p:nvSpPr>
          <p:spPr bwMode="auto">
            <a:xfrm>
              <a:off x="6849096" y="3716565"/>
              <a:ext cx="51386" cy="238245"/>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8" name="Freeform 95">
              <a:extLst>
                <a:ext uri="{FF2B5EF4-FFF2-40B4-BE49-F238E27FC236}">
                  <a16:creationId xmlns:a16="http://schemas.microsoft.com/office/drawing/2014/main" id="{C48F0410-EF24-4252-87BB-CCFE6536FC68}"/>
                </a:ext>
              </a:extLst>
            </p:cNvPr>
            <p:cNvSpPr>
              <a:spLocks/>
            </p:cNvSpPr>
            <p:nvPr/>
          </p:nvSpPr>
          <p:spPr bwMode="auto">
            <a:xfrm>
              <a:off x="6534551" y="4029553"/>
              <a:ext cx="112115" cy="129243"/>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9" name="Freeform 96">
              <a:extLst>
                <a:ext uri="{FF2B5EF4-FFF2-40B4-BE49-F238E27FC236}">
                  <a16:creationId xmlns:a16="http://schemas.microsoft.com/office/drawing/2014/main" id="{C0B9986A-5B41-4218-86C7-4B0159CD16F4}"/>
                </a:ext>
              </a:extLst>
            </p:cNvPr>
            <p:cNvSpPr>
              <a:spLocks/>
            </p:cNvSpPr>
            <p:nvPr/>
          </p:nvSpPr>
          <p:spPr bwMode="auto">
            <a:xfrm>
              <a:off x="6568807" y="4143225"/>
              <a:ext cx="63843" cy="96543"/>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Freeform 97">
              <a:extLst>
                <a:ext uri="{FF2B5EF4-FFF2-40B4-BE49-F238E27FC236}">
                  <a16:creationId xmlns:a16="http://schemas.microsoft.com/office/drawing/2014/main" id="{6D376FCD-471F-4706-A047-1171E93D05C8}"/>
                </a:ext>
              </a:extLst>
            </p:cNvPr>
            <p:cNvSpPr>
              <a:spLocks/>
            </p:cNvSpPr>
            <p:nvPr/>
          </p:nvSpPr>
          <p:spPr bwMode="auto">
            <a:xfrm>
              <a:off x="6668466" y="3967267"/>
              <a:ext cx="249144" cy="280287"/>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1" name="Freeform 98">
              <a:extLst>
                <a:ext uri="{FF2B5EF4-FFF2-40B4-BE49-F238E27FC236}">
                  <a16:creationId xmlns:a16="http://schemas.microsoft.com/office/drawing/2014/main" id="{BD0FC52D-4E8E-4DF2-BF2B-B47F5C33849D}"/>
                </a:ext>
              </a:extLst>
            </p:cNvPr>
            <p:cNvSpPr>
              <a:spLocks/>
            </p:cNvSpPr>
            <p:nvPr/>
          </p:nvSpPr>
          <p:spPr bwMode="auto">
            <a:xfrm>
              <a:off x="6632650" y="4238212"/>
              <a:ext cx="37372" cy="57614"/>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2" name="Freeform 99">
              <a:extLst>
                <a:ext uri="{FF2B5EF4-FFF2-40B4-BE49-F238E27FC236}">
                  <a16:creationId xmlns:a16="http://schemas.microsoft.com/office/drawing/2014/main" id="{9ED37217-485B-42F5-B1E3-8A7EE86C25DB}"/>
                </a:ext>
              </a:extLst>
            </p:cNvPr>
            <p:cNvSpPr>
              <a:spLocks/>
            </p:cNvSpPr>
            <p:nvPr/>
          </p:nvSpPr>
          <p:spPr bwMode="auto">
            <a:xfrm>
              <a:off x="6684038" y="4231983"/>
              <a:ext cx="40486" cy="35814"/>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3" name="Freeform 100">
              <a:extLst>
                <a:ext uri="{FF2B5EF4-FFF2-40B4-BE49-F238E27FC236}">
                  <a16:creationId xmlns:a16="http://schemas.microsoft.com/office/drawing/2014/main" id="{47954D61-1956-40F7-8C6C-A1E2D5A4D81D}"/>
                </a:ext>
              </a:extLst>
            </p:cNvPr>
            <p:cNvSpPr>
              <a:spLocks/>
            </p:cNvSpPr>
            <p:nvPr/>
          </p:nvSpPr>
          <p:spPr bwMode="auto">
            <a:xfrm>
              <a:off x="5229658" y="2670159"/>
              <a:ext cx="334787" cy="420431"/>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4" name="Freeform 101">
              <a:extLst>
                <a:ext uri="{FF2B5EF4-FFF2-40B4-BE49-F238E27FC236}">
                  <a16:creationId xmlns:a16="http://schemas.microsoft.com/office/drawing/2014/main" id="{5071DA06-CD4C-47A8-8B8F-1076661C8CEC}"/>
                </a:ext>
              </a:extLst>
            </p:cNvPr>
            <p:cNvSpPr>
              <a:spLocks/>
            </p:cNvSpPr>
            <p:nvPr/>
          </p:nvSpPr>
          <p:spPr bwMode="auto">
            <a:xfrm>
              <a:off x="4712683" y="3109276"/>
              <a:ext cx="180630" cy="434446"/>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5" name="Freeform 102">
              <a:extLst>
                <a:ext uri="{FF2B5EF4-FFF2-40B4-BE49-F238E27FC236}">
                  <a16:creationId xmlns:a16="http://schemas.microsoft.com/office/drawing/2014/main" id="{BA973FAC-5AE5-4969-98C0-CB0BFDBDD683}"/>
                </a:ext>
              </a:extLst>
            </p:cNvPr>
            <p:cNvSpPr>
              <a:spLocks/>
            </p:cNvSpPr>
            <p:nvPr/>
          </p:nvSpPr>
          <p:spPr bwMode="auto">
            <a:xfrm>
              <a:off x="4532052" y="3149762"/>
              <a:ext cx="239801" cy="551232"/>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6" name="Freeform 103">
              <a:extLst>
                <a:ext uri="{FF2B5EF4-FFF2-40B4-BE49-F238E27FC236}">
                  <a16:creationId xmlns:a16="http://schemas.microsoft.com/office/drawing/2014/main" id="{02F10969-AAC0-4B92-9019-977035AAE1C9}"/>
                </a:ext>
              </a:extLst>
            </p:cNvPr>
            <p:cNvSpPr>
              <a:spLocks/>
            </p:cNvSpPr>
            <p:nvPr/>
          </p:nvSpPr>
          <p:spPr bwMode="auto">
            <a:xfrm>
              <a:off x="4423053" y="3046990"/>
              <a:ext cx="462474" cy="557460"/>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7" name="Freeform 104">
              <a:extLst>
                <a:ext uri="{FF2B5EF4-FFF2-40B4-BE49-F238E27FC236}">
                  <a16:creationId xmlns:a16="http://schemas.microsoft.com/office/drawing/2014/main" id="{8C4D051F-1EBF-4799-A27B-24231CCE0335}"/>
                </a:ext>
              </a:extLst>
            </p:cNvPr>
            <p:cNvSpPr>
              <a:spLocks/>
            </p:cNvSpPr>
            <p:nvPr/>
          </p:nvSpPr>
          <p:spPr bwMode="auto">
            <a:xfrm>
              <a:off x="5882103" y="3795980"/>
              <a:ext cx="579261" cy="26783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8" name="Freeform 105">
              <a:extLst>
                <a:ext uri="{FF2B5EF4-FFF2-40B4-BE49-F238E27FC236}">
                  <a16:creationId xmlns:a16="http://schemas.microsoft.com/office/drawing/2014/main" id="{30B7353E-C475-4C17-AC6C-C39EFD0EE939}"/>
                </a:ext>
              </a:extLst>
            </p:cNvPr>
            <p:cNvSpPr>
              <a:spLocks noChangeAspect="1"/>
            </p:cNvSpPr>
            <p:nvPr/>
          </p:nvSpPr>
          <p:spPr bwMode="auto">
            <a:xfrm>
              <a:off x="5251457" y="4421956"/>
              <a:ext cx="4671" cy="10900"/>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9" name="Freeform 106">
              <a:extLst>
                <a:ext uri="{FF2B5EF4-FFF2-40B4-BE49-F238E27FC236}">
                  <a16:creationId xmlns:a16="http://schemas.microsoft.com/office/drawing/2014/main" id="{4BF65DD7-62C5-4883-9765-95DBCDC84371}"/>
                </a:ext>
              </a:extLst>
            </p:cNvPr>
            <p:cNvSpPr>
              <a:spLocks/>
            </p:cNvSpPr>
            <p:nvPr/>
          </p:nvSpPr>
          <p:spPr bwMode="auto">
            <a:xfrm>
              <a:off x="5427414" y="4165025"/>
              <a:ext cx="244473" cy="280287"/>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0" name="Freeform 107">
              <a:extLst>
                <a:ext uri="{FF2B5EF4-FFF2-40B4-BE49-F238E27FC236}">
                  <a16:creationId xmlns:a16="http://schemas.microsoft.com/office/drawing/2014/main" id="{9A6C3258-E5E5-4639-9F08-9F4CB2A9649D}"/>
                </a:ext>
              </a:extLst>
            </p:cNvPr>
            <p:cNvSpPr>
              <a:spLocks/>
            </p:cNvSpPr>
            <p:nvPr/>
          </p:nvSpPr>
          <p:spPr bwMode="auto">
            <a:xfrm>
              <a:off x="5634517" y="4166583"/>
              <a:ext cx="110557" cy="110557"/>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1" name="Freeform 108">
              <a:extLst>
                <a:ext uri="{FF2B5EF4-FFF2-40B4-BE49-F238E27FC236}">
                  <a16:creationId xmlns:a16="http://schemas.microsoft.com/office/drawing/2014/main" id="{C56D73D1-9E6C-478B-96CB-37BB49513AEC}"/>
                </a:ext>
              </a:extLst>
            </p:cNvPr>
            <p:cNvSpPr>
              <a:spLocks/>
            </p:cNvSpPr>
            <p:nvPr/>
          </p:nvSpPr>
          <p:spPr bwMode="auto">
            <a:xfrm>
              <a:off x="5411844" y="4141668"/>
              <a:ext cx="250702" cy="186858"/>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2" name="Freeform 109">
              <a:extLst>
                <a:ext uri="{FF2B5EF4-FFF2-40B4-BE49-F238E27FC236}">
                  <a16:creationId xmlns:a16="http://schemas.microsoft.com/office/drawing/2014/main" id="{CFDBA860-6FDD-4EC2-9B01-30DE3993B5A2}"/>
                </a:ext>
              </a:extLst>
            </p:cNvPr>
            <p:cNvSpPr>
              <a:spLocks/>
            </p:cNvSpPr>
            <p:nvPr/>
          </p:nvSpPr>
          <p:spPr bwMode="auto">
            <a:xfrm>
              <a:off x="5120657" y="4110525"/>
              <a:ext cx="339459" cy="3129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3" name="Freeform 110">
              <a:extLst>
                <a:ext uri="{FF2B5EF4-FFF2-40B4-BE49-F238E27FC236}">
                  <a16:creationId xmlns:a16="http://schemas.microsoft.com/office/drawing/2014/main" id="{B34DB337-B878-41AB-848E-B6D8CAEDA5A9}"/>
                </a:ext>
              </a:extLst>
            </p:cNvPr>
            <p:cNvSpPr>
              <a:spLocks/>
            </p:cNvSpPr>
            <p:nvPr/>
          </p:nvSpPr>
          <p:spPr bwMode="auto">
            <a:xfrm>
              <a:off x="5329315" y="3976610"/>
              <a:ext cx="297416" cy="189973"/>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4" name="Freeform 111">
              <a:extLst>
                <a:ext uri="{FF2B5EF4-FFF2-40B4-BE49-F238E27FC236}">
                  <a16:creationId xmlns:a16="http://schemas.microsoft.com/office/drawing/2014/main" id="{E0A79ACC-217D-4674-8445-94CED70DE4A9}"/>
                </a:ext>
              </a:extLst>
            </p:cNvPr>
            <p:cNvSpPr>
              <a:spLocks/>
            </p:cNvSpPr>
            <p:nvPr/>
          </p:nvSpPr>
          <p:spPr bwMode="auto">
            <a:xfrm>
              <a:off x="5570673" y="4026439"/>
              <a:ext cx="185302" cy="94986"/>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5" name="Freeform 112">
              <a:extLst>
                <a:ext uri="{FF2B5EF4-FFF2-40B4-BE49-F238E27FC236}">
                  <a16:creationId xmlns:a16="http://schemas.microsoft.com/office/drawing/2014/main" id="{193596E0-4140-4777-A350-5A7FC5043582}"/>
                </a:ext>
              </a:extLst>
            </p:cNvPr>
            <p:cNvSpPr>
              <a:spLocks/>
            </p:cNvSpPr>
            <p:nvPr/>
          </p:nvSpPr>
          <p:spPr bwMode="auto">
            <a:xfrm>
              <a:off x="5533302" y="4084053"/>
              <a:ext cx="129244" cy="91872"/>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6" name="Freeform 113">
              <a:extLst>
                <a:ext uri="{FF2B5EF4-FFF2-40B4-BE49-F238E27FC236}">
                  <a16:creationId xmlns:a16="http://schemas.microsoft.com/office/drawing/2014/main" id="{38E79F27-6CCC-45FA-A50D-E53D71368F57}"/>
                </a:ext>
              </a:extLst>
            </p:cNvPr>
            <p:cNvSpPr>
              <a:spLocks/>
            </p:cNvSpPr>
            <p:nvPr/>
          </p:nvSpPr>
          <p:spPr bwMode="auto">
            <a:xfrm>
              <a:off x="5273258" y="4046681"/>
              <a:ext cx="246030" cy="160387"/>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7" name="Freeform 114">
              <a:extLst>
                <a:ext uri="{FF2B5EF4-FFF2-40B4-BE49-F238E27FC236}">
                  <a16:creationId xmlns:a16="http://schemas.microsoft.com/office/drawing/2014/main" id="{C9738B4E-BEBA-4D4B-AA2B-8240F924E5CE}"/>
                </a:ext>
              </a:extLst>
            </p:cNvPr>
            <p:cNvSpPr>
              <a:spLocks/>
            </p:cNvSpPr>
            <p:nvPr/>
          </p:nvSpPr>
          <p:spPr bwMode="auto">
            <a:xfrm>
              <a:off x="5755974" y="4312955"/>
              <a:ext cx="146372" cy="82529"/>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8" name="Freeform 115">
              <a:extLst>
                <a:ext uri="{FF2B5EF4-FFF2-40B4-BE49-F238E27FC236}">
                  <a16:creationId xmlns:a16="http://schemas.microsoft.com/office/drawing/2014/main" id="{86665FE8-FD9D-4038-AA9E-BDBA3AF6B7B8}"/>
                </a:ext>
              </a:extLst>
            </p:cNvPr>
            <p:cNvSpPr>
              <a:spLocks/>
            </p:cNvSpPr>
            <p:nvPr/>
          </p:nvSpPr>
          <p:spPr bwMode="auto">
            <a:xfrm>
              <a:off x="5917919" y="4358112"/>
              <a:ext cx="57614" cy="31143"/>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9" name="Freeform 116">
              <a:extLst>
                <a:ext uri="{FF2B5EF4-FFF2-40B4-BE49-F238E27FC236}">
                  <a16:creationId xmlns:a16="http://schemas.microsoft.com/office/drawing/2014/main" id="{2F54AB28-6E92-409A-8907-00ABB840147D}"/>
                </a:ext>
              </a:extLst>
            </p:cNvPr>
            <p:cNvSpPr>
              <a:spLocks/>
            </p:cNvSpPr>
            <p:nvPr/>
          </p:nvSpPr>
          <p:spPr bwMode="auto">
            <a:xfrm>
              <a:off x="4175465" y="4015538"/>
              <a:ext cx="219559" cy="182187"/>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0" name="Freeform 117">
              <a:extLst>
                <a:ext uri="{FF2B5EF4-FFF2-40B4-BE49-F238E27FC236}">
                  <a16:creationId xmlns:a16="http://schemas.microsoft.com/office/drawing/2014/main" id="{5158F194-91B9-4A8F-B1EE-E20F138DD877}"/>
                </a:ext>
              </a:extLst>
            </p:cNvPr>
            <p:cNvSpPr>
              <a:spLocks/>
            </p:cNvSpPr>
            <p:nvPr/>
          </p:nvSpPr>
          <p:spPr bwMode="auto">
            <a:xfrm>
              <a:off x="4164566" y="4026439"/>
              <a:ext cx="70071" cy="144815"/>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1" name="Freeform 118">
              <a:extLst>
                <a:ext uri="{FF2B5EF4-FFF2-40B4-BE49-F238E27FC236}">
                  <a16:creationId xmlns:a16="http://schemas.microsoft.com/office/drawing/2014/main" id="{880F2912-C5C3-4372-B5BD-C4A3DEA89ED5}"/>
                </a:ext>
              </a:extLst>
            </p:cNvPr>
            <p:cNvSpPr>
              <a:spLocks/>
            </p:cNvSpPr>
            <p:nvPr/>
          </p:nvSpPr>
          <p:spPr bwMode="auto">
            <a:xfrm>
              <a:off x="4793655" y="4054468"/>
              <a:ext cx="342573" cy="141700"/>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2" name="Freeform 119">
              <a:extLst>
                <a:ext uri="{FF2B5EF4-FFF2-40B4-BE49-F238E27FC236}">
                  <a16:creationId xmlns:a16="http://schemas.microsoft.com/office/drawing/2014/main" id="{813DDEC3-F724-4FAB-94F2-94AFA251F668}"/>
                </a:ext>
              </a:extLst>
            </p:cNvPr>
            <p:cNvSpPr>
              <a:spLocks/>
            </p:cNvSpPr>
            <p:nvPr/>
          </p:nvSpPr>
          <p:spPr bwMode="auto">
            <a:xfrm>
              <a:off x="5008542" y="4163468"/>
              <a:ext cx="186858" cy="175958"/>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3" name="Freeform 120">
              <a:extLst>
                <a:ext uri="{FF2B5EF4-FFF2-40B4-BE49-F238E27FC236}">
                  <a16:creationId xmlns:a16="http://schemas.microsoft.com/office/drawing/2014/main" id="{DC913683-6730-48B9-913F-E1BF91F92BB5}"/>
                </a:ext>
              </a:extLst>
            </p:cNvPr>
            <p:cNvSpPr>
              <a:spLocks/>
            </p:cNvSpPr>
            <p:nvPr/>
          </p:nvSpPr>
          <p:spPr bwMode="auto">
            <a:xfrm>
              <a:off x="5053699" y="4026439"/>
              <a:ext cx="110558" cy="56057"/>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4" name="Freeform 121">
              <a:extLst>
                <a:ext uri="{FF2B5EF4-FFF2-40B4-BE49-F238E27FC236}">
                  <a16:creationId xmlns:a16="http://schemas.microsoft.com/office/drawing/2014/main" id="{9D27A01E-69E2-490E-8898-321E6DD5E457}"/>
                </a:ext>
              </a:extLst>
            </p:cNvPr>
            <p:cNvSpPr>
              <a:spLocks/>
            </p:cNvSpPr>
            <p:nvPr/>
          </p:nvSpPr>
          <p:spPr bwMode="auto">
            <a:xfrm>
              <a:off x="5139343" y="4063811"/>
              <a:ext cx="80972" cy="73186"/>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5" name="Freeform 122">
              <a:extLst>
                <a:ext uri="{FF2B5EF4-FFF2-40B4-BE49-F238E27FC236}">
                  <a16:creationId xmlns:a16="http://schemas.microsoft.com/office/drawing/2014/main" id="{8CEF5E07-6D7C-4089-86C8-D9916FE7704E}"/>
                </a:ext>
              </a:extLst>
            </p:cNvPr>
            <p:cNvSpPr>
              <a:spLocks/>
            </p:cNvSpPr>
            <p:nvPr/>
          </p:nvSpPr>
          <p:spPr bwMode="auto">
            <a:xfrm>
              <a:off x="4972727" y="4168139"/>
              <a:ext cx="113673" cy="101215"/>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6" name="Freeform 123">
              <a:extLst>
                <a:ext uri="{FF2B5EF4-FFF2-40B4-BE49-F238E27FC236}">
                  <a16:creationId xmlns:a16="http://schemas.microsoft.com/office/drawing/2014/main" id="{06B1EECB-9F32-4652-99B0-FC3E6CEC58E0}"/>
                </a:ext>
              </a:extLst>
            </p:cNvPr>
            <p:cNvSpPr>
              <a:spLocks/>
            </p:cNvSpPr>
            <p:nvPr/>
          </p:nvSpPr>
          <p:spPr bwMode="auto">
            <a:xfrm>
              <a:off x="5164257" y="4322298"/>
              <a:ext cx="28029" cy="29585"/>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7" name="Freeform 124">
              <a:extLst>
                <a:ext uri="{FF2B5EF4-FFF2-40B4-BE49-F238E27FC236}">
                  <a16:creationId xmlns:a16="http://schemas.microsoft.com/office/drawing/2014/main" id="{66ACC2EC-E0B6-4823-B120-9086C754FF2D}"/>
                </a:ext>
              </a:extLst>
            </p:cNvPr>
            <p:cNvSpPr>
              <a:spLocks/>
            </p:cNvSpPr>
            <p:nvPr/>
          </p:nvSpPr>
          <p:spPr bwMode="auto">
            <a:xfrm>
              <a:off x="4908884" y="4205511"/>
              <a:ext cx="31143" cy="20243"/>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8" name="Freeform 125">
              <a:extLst>
                <a:ext uri="{FF2B5EF4-FFF2-40B4-BE49-F238E27FC236}">
                  <a16:creationId xmlns:a16="http://schemas.microsoft.com/office/drawing/2014/main" id="{AF9C1358-6F74-4AC1-B354-C43FC671452A}"/>
                </a:ext>
              </a:extLst>
            </p:cNvPr>
            <p:cNvSpPr>
              <a:spLocks/>
            </p:cNvSpPr>
            <p:nvPr/>
          </p:nvSpPr>
          <p:spPr bwMode="auto">
            <a:xfrm>
              <a:off x="4960270" y="4260012"/>
              <a:ext cx="54501" cy="77858"/>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9" name="Freeform 126">
              <a:extLst>
                <a:ext uri="{FF2B5EF4-FFF2-40B4-BE49-F238E27FC236}">
                  <a16:creationId xmlns:a16="http://schemas.microsoft.com/office/drawing/2014/main" id="{D2F0273E-4F01-4A1F-BBA0-C90319A10437}"/>
                </a:ext>
              </a:extLst>
            </p:cNvPr>
            <p:cNvSpPr>
              <a:spLocks/>
            </p:cNvSpPr>
            <p:nvPr/>
          </p:nvSpPr>
          <p:spPr bwMode="gray">
            <a:xfrm>
              <a:off x="4963384" y="4227311"/>
              <a:ext cx="18686" cy="28029"/>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0" name="Freeform 127">
              <a:extLst>
                <a:ext uri="{FF2B5EF4-FFF2-40B4-BE49-F238E27FC236}">
                  <a16:creationId xmlns:a16="http://schemas.microsoft.com/office/drawing/2014/main" id="{31AB73AF-5B67-465E-9136-0BAC232E8B14}"/>
                </a:ext>
              </a:extLst>
            </p:cNvPr>
            <p:cNvSpPr>
              <a:spLocks/>
            </p:cNvSpPr>
            <p:nvPr/>
          </p:nvSpPr>
          <p:spPr bwMode="auto">
            <a:xfrm>
              <a:off x="4944698" y="4250669"/>
              <a:ext cx="28029" cy="76300"/>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1" name="Freeform 128">
              <a:extLst>
                <a:ext uri="{FF2B5EF4-FFF2-40B4-BE49-F238E27FC236}">
                  <a16:creationId xmlns:a16="http://schemas.microsoft.com/office/drawing/2014/main" id="{47D76722-21F0-4021-8CB7-AA26FAC9061E}"/>
                </a:ext>
              </a:extLst>
            </p:cNvPr>
            <p:cNvSpPr>
              <a:spLocks/>
            </p:cNvSpPr>
            <p:nvPr/>
          </p:nvSpPr>
          <p:spPr bwMode="auto">
            <a:xfrm>
              <a:off x="4958713" y="4267797"/>
              <a:ext cx="6229" cy="18686"/>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2" name="Freeform 129">
              <a:extLst>
                <a:ext uri="{FF2B5EF4-FFF2-40B4-BE49-F238E27FC236}">
                  <a16:creationId xmlns:a16="http://schemas.microsoft.com/office/drawing/2014/main" id="{5D01ABEC-B060-461D-B195-B29EC53A0EB0}"/>
                </a:ext>
              </a:extLst>
            </p:cNvPr>
            <p:cNvSpPr>
              <a:spLocks/>
            </p:cNvSpPr>
            <p:nvPr/>
          </p:nvSpPr>
          <p:spPr bwMode="auto">
            <a:xfrm>
              <a:off x="4236195" y="3570193"/>
              <a:ext cx="137029" cy="281845"/>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3" name="Freeform 130">
              <a:extLst>
                <a:ext uri="{FF2B5EF4-FFF2-40B4-BE49-F238E27FC236}">
                  <a16:creationId xmlns:a16="http://schemas.microsoft.com/office/drawing/2014/main" id="{CB7FA048-051A-4D2F-BB88-53BA2FBCC039}"/>
                </a:ext>
              </a:extLst>
            </p:cNvPr>
            <p:cNvSpPr>
              <a:spLocks/>
            </p:cNvSpPr>
            <p:nvPr/>
          </p:nvSpPr>
          <p:spPr bwMode="auto">
            <a:xfrm rot="290201">
              <a:off x="4145880" y="3690094"/>
              <a:ext cx="85643" cy="124572"/>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4" name="Freeform 131">
              <a:extLst>
                <a:ext uri="{FF2B5EF4-FFF2-40B4-BE49-F238E27FC236}">
                  <a16:creationId xmlns:a16="http://schemas.microsoft.com/office/drawing/2014/main" id="{14EFEE4F-C045-4424-B694-81678F5D5359}"/>
                </a:ext>
              </a:extLst>
            </p:cNvPr>
            <p:cNvSpPr>
              <a:spLocks/>
            </p:cNvSpPr>
            <p:nvPr/>
          </p:nvSpPr>
          <p:spPr bwMode="auto">
            <a:xfrm>
              <a:off x="4192594" y="3696323"/>
              <a:ext cx="49829" cy="40486"/>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5" name="Freeform 132">
              <a:extLst>
                <a:ext uri="{FF2B5EF4-FFF2-40B4-BE49-F238E27FC236}">
                  <a16:creationId xmlns:a16="http://schemas.microsoft.com/office/drawing/2014/main" id="{8998D5BC-7B1E-49AD-AEF6-A3BFE660135D}"/>
                </a:ext>
              </a:extLst>
            </p:cNvPr>
            <p:cNvSpPr>
              <a:spLocks/>
            </p:cNvSpPr>
            <p:nvPr/>
          </p:nvSpPr>
          <p:spPr bwMode="auto">
            <a:xfrm>
              <a:off x="4728255" y="3786637"/>
              <a:ext cx="314545" cy="216444"/>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6" name="Freeform 133">
              <a:extLst>
                <a:ext uri="{FF2B5EF4-FFF2-40B4-BE49-F238E27FC236}">
                  <a16:creationId xmlns:a16="http://schemas.microsoft.com/office/drawing/2014/main" id="{F658C396-1616-4F7D-AB7B-118618C09150}"/>
                </a:ext>
              </a:extLst>
            </p:cNvPr>
            <p:cNvSpPr>
              <a:spLocks/>
            </p:cNvSpPr>
            <p:nvPr/>
          </p:nvSpPr>
          <p:spPr bwMode="auto">
            <a:xfrm>
              <a:off x="4751611" y="3669851"/>
              <a:ext cx="161944" cy="141701"/>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7" name="Freeform 134">
              <a:extLst>
                <a:ext uri="{FF2B5EF4-FFF2-40B4-BE49-F238E27FC236}">
                  <a16:creationId xmlns:a16="http://schemas.microsoft.com/office/drawing/2014/main" id="{B386A54A-34BD-4FBB-A61E-7EC15167DF1D}"/>
                </a:ext>
              </a:extLst>
            </p:cNvPr>
            <p:cNvSpPr>
              <a:spLocks/>
            </p:cNvSpPr>
            <p:nvPr/>
          </p:nvSpPr>
          <p:spPr bwMode="auto">
            <a:xfrm>
              <a:off x="4748497" y="3554621"/>
              <a:ext cx="82530" cy="70072"/>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8" name="Freeform 135">
              <a:extLst>
                <a:ext uri="{FF2B5EF4-FFF2-40B4-BE49-F238E27FC236}">
                  <a16:creationId xmlns:a16="http://schemas.microsoft.com/office/drawing/2014/main" id="{719E06AC-845A-4DC0-AE85-D8B4A626761F}"/>
                </a:ext>
              </a:extLst>
            </p:cNvPr>
            <p:cNvSpPr>
              <a:spLocks/>
            </p:cNvSpPr>
            <p:nvPr/>
          </p:nvSpPr>
          <p:spPr bwMode="auto">
            <a:xfrm>
              <a:off x="4701782" y="3652722"/>
              <a:ext cx="116787" cy="87201"/>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9" name="Freeform 136">
              <a:extLst>
                <a:ext uri="{FF2B5EF4-FFF2-40B4-BE49-F238E27FC236}">
                  <a16:creationId xmlns:a16="http://schemas.microsoft.com/office/drawing/2014/main" id="{8C6C55CA-C026-4F94-B303-FD38EDA6D734}"/>
                </a:ext>
              </a:extLst>
            </p:cNvPr>
            <p:cNvSpPr>
              <a:spLocks/>
            </p:cNvSpPr>
            <p:nvPr/>
          </p:nvSpPr>
          <p:spPr bwMode="auto">
            <a:xfrm>
              <a:off x="4711125" y="3604450"/>
              <a:ext cx="118344" cy="74743"/>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0" name="Freeform 137">
              <a:extLst>
                <a:ext uri="{FF2B5EF4-FFF2-40B4-BE49-F238E27FC236}">
                  <a16:creationId xmlns:a16="http://schemas.microsoft.com/office/drawing/2014/main" id="{2725A223-A092-4331-B540-A7B187667CF2}"/>
                </a:ext>
              </a:extLst>
            </p:cNvPr>
            <p:cNvSpPr>
              <a:spLocks/>
            </p:cNvSpPr>
            <p:nvPr/>
          </p:nvSpPr>
          <p:spPr bwMode="auto">
            <a:xfrm>
              <a:off x="4662854" y="3679193"/>
              <a:ext cx="76300" cy="37372"/>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1" name="Freeform 138">
              <a:extLst>
                <a:ext uri="{FF2B5EF4-FFF2-40B4-BE49-F238E27FC236}">
                  <a16:creationId xmlns:a16="http://schemas.microsoft.com/office/drawing/2014/main" id="{0B672126-F57E-49AC-852C-BF48B36647A1}"/>
                </a:ext>
              </a:extLst>
            </p:cNvPr>
            <p:cNvSpPr>
              <a:spLocks/>
            </p:cNvSpPr>
            <p:nvPr/>
          </p:nvSpPr>
          <p:spPr bwMode="auto">
            <a:xfrm>
              <a:off x="4586553" y="3688536"/>
              <a:ext cx="177515" cy="189973"/>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2" name="Freeform 139">
              <a:extLst>
                <a:ext uri="{FF2B5EF4-FFF2-40B4-BE49-F238E27FC236}">
                  <a16:creationId xmlns:a16="http://schemas.microsoft.com/office/drawing/2014/main" id="{655AE492-C617-4D95-996E-CBC99C0D6639}"/>
                </a:ext>
              </a:extLst>
            </p:cNvPr>
            <p:cNvSpPr>
              <a:spLocks/>
            </p:cNvSpPr>
            <p:nvPr/>
          </p:nvSpPr>
          <p:spPr bwMode="auto">
            <a:xfrm>
              <a:off x="4441739" y="3713451"/>
              <a:ext cx="155715" cy="205544"/>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3" name="Freeform 141">
              <a:extLst>
                <a:ext uri="{FF2B5EF4-FFF2-40B4-BE49-F238E27FC236}">
                  <a16:creationId xmlns:a16="http://schemas.microsoft.com/office/drawing/2014/main" id="{F4E06E60-2C19-45AC-9E82-38B37BB0291B}"/>
                </a:ext>
              </a:extLst>
            </p:cNvPr>
            <p:cNvSpPr>
              <a:spLocks/>
            </p:cNvSpPr>
            <p:nvPr/>
          </p:nvSpPr>
          <p:spPr bwMode="auto">
            <a:xfrm>
              <a:off x="4382567" y="3808438"/>
              <a:ext cx="66957" cy="56057"/>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4" name="Freeform 142">
              <a:extLst>
                <a:ext uri="{FF2B5EF4-FFF2-40B4-BE49-F238E27FC236}">
                  <a16:creationId xmlns:a16="http://schemas.microsoft.com/office/drawing/2014/main" id="{DB47FD6F-032D-4B2F-809C-68E2E02174D2}"/>
                </a:ext>
              </a:extLst>
            </p:cNvPr>
            <p:cNvSpPr>
              <a:spLocks/>
            </p:cNvSpPr>
            <p:nvPr/>
          </p:nvSpPr>
          <p:spPr bwMode="auto">
            <a:xfrm>
              <a:off x="4402809" y="3753937"/>
              <a:ext cx="59172" cy="68515"/>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5" name="Freeform 143">
              <a:extLst>
                <a:ext uri="{FF2B5EF4-FFF2-40B4-BE49-F238E27FC236}">
                  <a16:creationId xmlns:a16="http://schemas.microsoft.com/office/drawing/2014/main" id="{6716E8B7-73D4-45A8-A142-670B9A7BFE7F}"/>
                </a:ext>
              </a:extLst>
            </p:cNvPr>
            <p:cNvSpPr>
              <a:spLocks/>
            </p:cNvSpPr>
            <p:nvPr/>
          </p:nvSpPr>
          <p:spPr bwMode="auto">
            <a:xfrm>
              <a:off x="4472882" y="3623136"/>
              <a:ext cx="57614" cy="91872"/>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6" name="Freeform 144">
              <a:extLst>
                <a:ext uri="{FF2B5EF4-FFF2-40B4-BE49-F238E27FC236}">
                  <a16:creationId xmlns:a16="http://schemas.microsoft.com/office/drawing/2014/main" id="{61BCF125-32D6-4755-BB86-2818270D681E}"/>
                </a:ext>
              </a:extLst>
            </p:cNvPr>
            <p:cNvSpPr>
              <a:spLocks/>
            </p:cNvSpPr>
            <p:nvPr/>
          </p:nvSpPr>
          <p:spPr bwMode="auto">
            <a:xfrm>
              <a:off x="4807669" y="3894080"/>
              <a:ext cx="62286" cy="79415"/>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7" name="Freeform 145">
              <a:extLst>
                <a:ext uri="{FF2B5EF4-FFF2-40B4-BE49-F238E27FC236}">
                  <a16:creationId xmlns:a16="http://schemas.microsoft.com/office/drawing/2014/main" id="{FFD562C7-6401-4EE7-BAFB-5B6B3370E1B7}"/>
                </a:ext>
              </a:extLst>
            </p:cNvPr>
            <p:cNvSpPr>
              <a:spLocks/>
            </p:cNvSpPr>
            <p:nvPr/>
          </p:nvSpPr>
          <p:spPr bwMode="auto">
            <a:xfrm>
              <a:off x="4701782" y="3897195"/>
              <a:ext cx="160387" cy="118344"/>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8" name="Freeform 146">
              <a:extLst>
                <a:ext uri="{FF2B5EF4-FFF2-40B4-BE49-F238E27FC236}">
                  <a16:creationId xmlns:a16="http://schemas.microsoft.com/office/drawing/2014/main" id="{3B0B7D16-8CC3-4799-8E5F-575548E55509}"/>
                </a:ext>
              </a:extLst>
            </p:cNvPr>
            <p:cNvSpPr>
              <a:spLocks/>
            </p:cNvSpPr>
            <p:nvPr/>
          </p:nvSpPr>
          <p:spPr bwMode="auto">
            <a:xfrm>
              <a:off x="4729811" y="4007753"/>
              <a:ext cx="107444" cy="71629"/>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9" name="Freeform 147">
              <a:extLst>
                <a:ext uri="{FF2B5EF4-FFF2-40B4-BE49-F238E27FC236}">
                  <a16:creationId xmlns:a16="http://schemas.microsoft.com/office/drawing/2014/main" id="{24704097-05DF-40BD-8067-573CD3F00FCD}"/>
                </a:ext>
              </a:extLst>
            </p:cNvPr>
            <p:cNvSpPr>
              <a:spLocks/>
            </p:cNvSpPr>
            <p:nvPr/>
          </p:nvSpPr>
          <p:spPr bwMode="auto">
            <a:xfrm>
              <a:off x="4689324" y="4062253"/>
              <a:ext cx="116787" cy="121458"/>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0" name="Freeform 148">
              <a:extLst>
                <a:ext uri="{FF2B5EF4-FFF2-40B4-BE49-F238E27FC236}">
                  <a16:creationId xmlns:a16="http://schemas.microsoft.com/office/drawing/2014/main" id="{52FA5CC6-0AE1-4483-B6A1-401D92BE29BF}"/>
                </a:ext>
              </a:extLst>
            </p:cNvPr>
            <p:cNvSpPr>
              <a:spLocks/>
            </p:cNvSpPr>
            <p:nvPr/>
          </p:nvSpPr>
          <p:spPr bwMode="auto">
            <a:xfrm>
              <a:off x="4631711" y="3894080"/>
              <a:ext cx="107443" cy="73187"/>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1" name="Freeform 149">
              <a:extLst>
                <a:ext uri="{FF2B5EF4-FFF2-40B4-BE49-F238E27FC236}">
                  <a16:creationId xmlns:a16="http://schemas.microsoft.com/office/drawing/2014/main" id="{06962B42-AE59-47B3-B23A-1BDA2E9AE0C9}"/>
                </a:ext>
              </a:extLst>
            </p:cNvPr>
            <p:cNvSpPr>
              <a:spLocks/>
            </p:cNvSpPr>
            <p:nvPr/>
          </p:nvSpPr>
          <p:spPr bwMode="auto">
            <a:xfrm>
              <a:off x="4639495" y="3866052"/>
              <a:ext cx="94987" cy="48272"/>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2" name="Freeform 151">
              <a:extLst>
                <a:ext uri="{FF2B5EF4-FFF2-40B4-BE49-F238E27FC236}">
                  <a16:creationId xmlns:a16="http://schemas.microsoft.com/office/drawing/2014/main" id="{21582052-1629-4062-86A3-F945D20AD1B8}"/>
                </a:ext>
              </a:extLst>
            </p:cNvPr>
            <p:cNvSpPr>
              <a:spLocks/>
            </p:cNvSpPr>
            <p:nvPr/>
          </p:nvSpPr>
          <p:spPr bwMode="auto">
            <a:xfrm>
              <a:off x="4555410" y="3824009"/>
              <a:ext cx="126130" cy="70071"/>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3" name="Freeform 154">
              <a:extLst>
                <a:ext uri="{FF2B5EF4-FFF2-40B4-BE49-F238E27FC236}">
                  <a16:creationId xmlns:a16="http://schemas.microsoft.com/office/drawing/2014/main" id="{8207C18C-B092-4658-9FCB-69CAA09CA52B}"/>
                </a:ext>
              </a:extLst>
            </p:cNvPr>
            <p:cNvSpPr>
              <a:spLocks/>
            </p:cNvSpPr>
            <p:nvPr/>
          </p:nvSpPr>
          <p:spPr bwMode="auto">
            <a:xfrm>
              <a:off x="4482225" y="4071596"/>
              <a:ext cx="26471" cy="54501"/>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4" name="Freeform 155">
              <a:extLst>
                <a:ext uri="{FF2B5EF4-FFF2-40B4-BE49-F238E27FC236}">
                  <a16:creationId xmlns:a16="http://schemas.microsoft.com/office/drawing/2014/main" id="{545F88C0-10DA-4D39-83AA-FBC8D5755ACB}"/>
                </a:ext>
              </a:extLst>
            </p:cNvPr>
            <p:cNvSpPr>
              <a:spLocks/>
            </p:cNvSpPr>
            <p:nvPr/>
          </p:nvSpPr>
          <p:spPr bwMode="auto">
            <a:xfrm rot="290201">
              <a:off x="4549182" y="4143225"/>
              <a:ext cx="51387" cy="35815"/>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5" name="Freeform 156">
              <a:extLst>
                <a:ext uri="{FF2B5EF4-FFF2-40B4-BE49-F238E27FC236}">
                  <a16:creationId xmlns:a16="http://schemas.microsoft.com/office/drawing/2014/main" id="{CC4B7F17-D310-4E05-9CDC-742012C42DCE}"/>
                </a:ext>
              </a:extLst>
            </p:cNvPr>
            <p:cNvSpPr>
              <a:spLocks/>
            </p:cNvSpPr>
            <p:nvPr/>
          </p:nvSpPr>
          <p:spPr bwMode="auto">
            <a:xfrm rot="290201">
              <a:off x="4493124" y="4023325"/>
              <a:ext cx="14015" cy="34257"/>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6" name="Freeform 157">
              <a:extLst>
                <a:ext uri="{FF2B5EF4-FFF2-40B4-BE49-F238E27FC236}">
                  <a16:creationId xmlns:a16="http://schemas.microsoft.com/office/drawing/2014/main" id="{EBBB0841-329D-419A-9CA6-FE6A9BBE8E9F}"/>
                </a:ext>
              </a:extLst>
            </p:cNvPr>
            <p:cNvSpPr>
              <a:spLocks/>
            </p:cNvSpPr>
            <p:nvPr/>
          </p:nvSpPr>
          <p:spPr bwMode="auto">
            <a:xfrm>
              <a:off x="4578768" y="3936124"/>
              <a:ext cx="54500" cy="31143"/>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7" name="Freeform 158">
              <a:extLst>
                <a:ext uri="{FF2B5EF4-FFF2-40B4-BE49-F238E27FC236}">
                  <a16:creationId xmlns:a16="http://schemas.microsoft.com/office/drawing/2014/main" id="{4310922E-7376-426B-8BB5-DE2B465A25A3}"/>
                </a:ext>
              </a:extLst>
            </p:cNvPr>
            <p:cNvSpPr>
              <a:spLocks/>
            </p:cNvSpPr>
            <p:nvPr/>
          </p:nvSpPr>
          <p:spPr bwMode="auto">
            <a:xfrm>
              <a:off x="4580325" y="3943909"/>
              <a:ext cx="96543" cy="80972"/>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8" name="Freeform 159">
              <a:extLst>
                <a:ext uri="{FF2B5EF4-FFF2-40B4-BE49-F238E27FC236}">
                  <a16:creationId xmlns:a16="http://schemas.microsoft.com/office/drawing/2014/main" id="{761CE019-A210-4E2E-B2C0-4F043F3A0949}"/>
                </a:ext>
              </a:extLst>
            </p:cNvPr>
            <p:cNvSpPr>
              <a:spLocks/>
            </p:cNvSpPr>
            <p:nvPr/>
          </p:nvSpPr>
          <p:spPr bwMode="auto">
            <a:xfrm>
              <a:off x="4620811" y="3978167"/>
              <a:ext cx="62286" cy="68515"/>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9" name="Freeform 160">
              <a:extLst>
                <a:ext uri="{FF2B5EF4-FFF2-40B4-BE49-F238E27FC236}">
                  <a16:creationId xmlns:a16="http://schemas.microsoft.com/office/drawing/2014/main" id="{018E2775-64D6-4DD7-A4F1-190376591BA3}"/>
                </a:ext>
              </a:extLst>
            </p:cNvPr>
            <p:cNvSpPr>
              <a:spLocks/>
            </p:cNvSpPr>
            <p:nvPr/>
          </p:nvSpPr>
          <p:spPr bwMode="auto">
            <a:xfrm>
              <a:off x="6089205" y="2459944"/>
              <a:ext cx="115229" cy="126129"/>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0" name="Freeform 161">
              <a:extLst>
                <a:ext uri="{FF2B5EF4-FFF2-40B4-BE49-F238E27FC236}">
                  <a16:creationId xmlns:a16="http://schemas.microsoft.com/office/drawing/2014/main" id="{5151FE67-9BB4-4FDB-881D-47936F283CA6}"/>
                </a:ext>
              </a:extLst>
            </p:cNvPr>
            <p:cNvSpPr>
              <a:spLocks/>
            </p:cNvSpPr>
            <p:nvPr/>
          </p:nvSpPr>
          <p:spPr bwMode="auto">
            <a:xfrm>
              <a:off x="6763452" y="2740231"/>
              <a:ext cx="143258" cy="104329"/>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1" name="Freeform 162">
              <a:extLst>
                <a:ext uri="{FF2B5EF4-FFF2-40B4-BE49-F238E27FC236}">
                  <a16:creationId xmlns:a16="http://schemas.microsoft.com/office/drawing/2014/main" id="{534266F5-2CCD-4D07-86B2-A063F044EEA9}"/>
                </a:ext>
              </a:extLst>
            </p:cNvPr>
            <p:cNvSpPr>
              <a:spLocks/>
            </p:cNvSpPr>
            <p:nvPr/>
          </p:nvSpPr>
          <p:spPr bwMode="auto">
            <a:xfrm>
              <a:off x="6922280" y="2786946"/>
              <a:ext cx="94987" cy="52943"/>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2" name="Freeform 163">
              <a:extLst>
                <a:ext uri="{FF2B5EF4-FFF2-40B4-BE49-F238E27FC236}">
                  <a16:creationId xmlns:a16="http://schemas.microsoft.com/office/drawing/2014/main" id="{A35F7BF8-C315-499E-9203-B64FECDA81DA}"/>
                </a:ext>
              </a:extLst>
            </p:cNvPr>
            <p:cNvSpPr>
              <a:spLocks/>
            </p:cNvSpPr>
            <p:nvPr/>
          </p:nvSpPr>
          <p:spPr bwMode="auto">
            <a:xfrm>
              <a:off x="6830410" y="2888160"/>
              <a:ext cx="54500" cy="4671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3" name="Freeform 164">
              <a:extLst>
                <a:ext uri="{FF2B5EF4-FFF2-40B4-BE49-F238E27FC236}">
                  <a16:creationId xmlns:a16="http://schemas.microsoft.com/office/drawing/2014/main" id="{75B0FF6E-138C-42D5-9DD2-CCFD5EACC6FC}"/>
                </a:ext>
              </a:extLst>
            </p:cNvPr>
            <p:cNvSpPr>
              <a:spLocks/>
            </p:cNvSpPr>
            <p:nvPr/>
          </p:nvSpPr>
          <p:spPr bwMode="auto">
            <a:xfrm>
              <a:off x="5952176" y="2283985"/>
              <a:ext cx="146372" cy="236687"/>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4" name="Freeform 165">
              <a:extLst>
                <a:ext uri="{FF2B5EF4-FFF2-40B4-BE49-F238E27FC236}">
                  <a16:creationId xmlns:a16="http://schemas.microsoft.com/office/drawing/2014/main" id="{AB288882-8C9C-4BB8-8D9C-E0EEFC746A6D}"/>
                </a:ext>
              </a:extLst>
            </p:cNvPr>
            <p:cNvSpPr>
              <a:spLocks/>
            </p:cNvSpPr>
            <p:nvPr/>
          </p:nvSpPr>
          <p:spPr bwMode="auto">
            <a:xfrm>
              <a:off x="4518039" y="2366515"/>
              <a:ext cx="305202" cy="322330"/>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5" name="Freeform 166">
              <a:extLst>
                <a:ext uri="{FF2B5EF4-FFF2-40B4-BE49-F238E27FC236}">
                  <a16:creationId xmlns:a16="http://schemas.microsoft.com/office/drawing/2014/main" id="{35E14748-AE3A-4C13-8F41-1A1904009DFA}"/>
                </a:ext>
              </a:extLst>
            </p:cNvPr>
            <p:cNvSpPr>
              <a:spLocks/>
            </p:cNvSpPr>
            <p:nvPr/>
          </p:nvSpPr>
          <p:spPr bwMode="auto">
            <a:xfrm>
              <a:off x="5125327" y="2321357"/>
              <a:ext cx="126130" cy="96543"/>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6" name="Freeform 167">
              <a:extLst>
                <a:ext uri="{FF2B5EF4-FFF2-40B4-BE49-F238E27FC236}">
                  <a16:creationId xmlns:a16="http://schemas.microsoft.com/office/drawing/2014/main" id="{EDF122C7-CC9E-4E6B-A1E2-BC2D96334563}"/>
                </a:ext>
              </a:extLst>
            </p:cNvPr>
            <p:cNvSpPr>
              <a:spLocks/>
            </p:cNvSpPr>
            <p:nvPr/>
          </p:nvSpPr>
          <p:spPr bwMode="auto">
            <a:xfrm>
              <a:off x="5256129" y="2221699"/>
              <a:ext cx="239801" cy="205544"/>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7" name="Freeform 168">
              <a:extLst>
                <a:ext uri="{FF2B5EF4-FFF2-40B4-BE49-F238E27FC236}">
                  <a16:creationId xmlns:a16="http://schemas.microsoft.com/office/drawing/2014/main" id="{0C19578F-2465-48D3-8562-8D7B155F4ECE}"/>
                </a:ext>
              </a:extLst>
            </p:cNvPr>
            <p:cNvSpPr>
              <a:spLocks/>
            </p:cNvSpPr>
            <p:nvPr/>
          </p:nvSpPr>
          <p:spPr bwMode="auto">
            <a:xfrm>
              <a:off x="2118468" y="3881623"/>
              <a:ext cx="1023048" cy="5387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8" name="Freeform 169">
              <a:extLst>
                <a:ext uri="{FF2B5EF4-FFF2-40B4-BE49-F238E27FC236}">
                  <a16:creationId xmlns:a16="http://schemas.microsoft.com/office/drawing/2014/main" id="{8C99DA66-AEBA-41FA-B9A9-E9D29561A91A}"/>
                </a:ext>
              </a:extLst>
            </p:cNvPr>
            <p:cNvSpPr>
              <a:spLocks/>
            </p:cNvSpPr>
            <p:nvPr/>
          </p:nvSpPr>
          <p:spPr bwMode="auto">
            <a:xfrm>
              <a:off x="1343006" y="3051662"/>
              <a:ext cx="691376" cy="71784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9" name="Freeform 170">
              <a:extLst>
                <a:ext uri="{FF2B5EF4-FFF2-40B4-BE49-F238E27FC236}">
                  <a16:creationId xmlns:a16="http://schemas.microsoft.com/office/drawing/2014/main" id="{ABD6404A-6763-4DE5-9A19-E091B0EB741F}"/>
                </a:ext>
              </a:extLst>
            </p:cNvPr>
            <p:cNvSpPr>
              <a:spLocks/>
            </p:cNvSpPr>
            <p:nvPr/>
          </p:nvSpPr>
          <p:spPr bwMode="auto">
            <a:xfrm rot="290201">
              <a:off x="3901406" y="3269663"/>
              <a:ext cx="188416" cy="126129"/>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0" name="Freeform 171">
              <a:extLst>
                <a:ext uri="{FF2B5EF4-FFF2-40B4-BE49-F238E27FC236}">
                  <a16:creationId xmlns:a16="http://schemas.microsoft.com/office/drawing/2014/main" id="{DE320694-D494-4C43-A9B3-9737B4B75651}"/>
                </a:ext>
              </a:extLst>
            </p:cNvPr>
            <p:cNvSpPr>
              <a:spLocks/>
            </p:cNvSpPr>
            <p:nvPr/>
          </p:nvSpPr>
          <p:spPr bwMode="auto">
            <a:xfrm>
              <a:off x="1830394" y="2866360"/>
              <a:ext cx="1561823" cy="1197451"/>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1" name="Freeform 172">
              <a:extLst>
                <a:ext uri="{FF2B5EF4-FFF2-40B4-BE49-F238E27FC236}">
                  <a16:creationId xmlns:a16="http://schemas.microsoft.com/office/drawing/2014/main" id="{02B872A9-4902-4A7E-9FF2-07C2C662DE6B}"/>
                </a:ext>
              </a:extLst>
            </p:cNvPr>
            <p:cNvSpPr>
              <a:spLocks/>
            </p:cNvSpPr>
            <p:nvPr/>
          </p:nvSpPr>
          <p:spPr bwMode="auto">
            <a:xfrm>
              <a:off x="3046530" y="1935184"/>
              <a:ext cx="1085334" cy="16163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2" name="Freeform 173">
              <a:extLst>
                <a:ext uri="{FF2B5EF4-FFF2-40B4-BE49-F238E27FC236}">
                  <a16:creationId xmlns:a16="http://schemas.microsoft.com/office/drawing/2014/main" id="{BEAB6C84-AC18-445B-83EA-CA64DDF4C006}"/>
                </a:ext>
              </a:extLst>
            </p:cNvPr>
            <p:cNvSpPr>
              <a:spLocks/>
            </p:cNvSpPr>
            <p:nvPr/>
          </p:nvSpPr>
          <p:spPr bwMode="auto">
            <a:xfrm>
              <a:off x="2608970" y="2016156"/>
              <a:ext cx="629089" cy="843976"/>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3" name="Freeform 174">
              <a:extLst>
                <a:ext uri="{FF2B5EF4-FFF2-40B4-BE49-F238E27FC236}">
                  <a16:creationId xmlns:a16="http://schemas.microsoft.com/office/drawing/2014/main" id="{AF92EB53-D095-4FD3-9780-51FF6203F57A}"/>
                </a:ext>
              </a:extLst>
            </p:cNvPr>
            <p:cNvSpPr>
              <a:spLocks/>
            </p:cNvSpPr>
            <p:nvPr/>
          </p:nvSpPr>
          <p:spPr bwMode="auto">
            <a:xfrm>
              <a:off x="2225911" y="2679503"/>
              <a:ext cx="219559" cy="182187"/>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4" name="Freeform 175">
              <a:extLst>
                <a:ext uri="{FF2B5EF4-FFF2-40B4-BE49-F238E27FC236}">
                  <a16:creationId xmlns:a16="http://schemas.microsoft.com/office/drawing/2014/main" id="{815F77BE-0941-4871-B61A-E274C58D49C5}"/>
                </a:ext>
              </a:extLst>
            </p:cNvPr>
            <p:cNvSpPr>
              <a:spLocks/>
            </p:cNvSpPr>
            <p:nvPr/>
          </p:nvSpPr>
          <p:spPr bwMode="auto">
            <a:xfrm>
              <a:off x="2445470" y="2456829"/>
              <a:ext cx="126129" cy="157272"/>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5" name="Freeform 176">
              <a:extLst>
                <a:ext uri="{FF2B5EF4-FFF2-40B4-BE49-F238E27FC236}">
                  <a16:creationId xmlns:a16="http://schemas.microsoft.com/office/drawing/2014/main" id="{3313E025-B1F1-4ECB-8AED-CA76D18A60E2}"/>
                </a:ext>
              </a:extLst>
            </p:cNvPr>
            <p:cNvSpPr>
              <a:spLocks/>
            </p:cNvSpPr>
            <p:nvPr/>
          </p:nvSpPr>
          <p:spPr bwMode="auto">
            <a:xfrm>
              <a:off x="2582499" y="2505100"/>
              <a:ext cx="93429" cy="13547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6" name="Freeform 177">
              <a:extLst>
                <a:ext uri="{FF2B5EF4-FFF2-40B4-BE49-F238E27FC236}">
                  <a16:creationId xmlns:a16="http://schemas.microsoft.com/office/drawing/2014/main" id="{45DAE036-D401-4789-86CE-0E96F41CBF65}"/>
                </a:ext>
              </a:extLst>
            </p:cNvPr>
            <p:cNvSpPr>
              <a:spLocks/>
            </p:cNvSpPr>
            <p:nvPr/>
          </p:nvSpPr>
          <p:spPr bwMode="auto">
            <a:xfrm>
              <a:off x="2471941" y="2691958"/>
              <a:ext cx="137029" cy="137029"/>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7" name="Freeform 178">
              <a:extLst>
                <a:ext uri="{FF2B5EF4-FFF2-40B4-BE49-F238E27FC236}">
                  <a16:creationId xmlns:a16="http://schemas.microsoft.com/office/drawing/2014/main" id="{0EE72110-ECC0-4153-B585-32C229525C56}"/>
                </a:ext>
              </a:extLst>
            </p:cNvPr>
            <p:cNvSpPr>
              <a:spLocks/>
            </p:cNvSpPr>
            <p:nvPr/>
          </p:nvSpPr>
          <p:spPr bwMode="auto">
            <a:xfrm>
              <a:off x="2151167" y="2579843"/>
              <a:ext cx="241359" cy="183744"/>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8" name="Freeform 179">
              <a:extLst>
                <a:ext uri="{FF2B5EF4-FFF2-40B4-BE49-F238E27FC236}">
                  <a16:creationId xmlns:a16="http://schemas.microsoft.com/office/drawing/2014/main" id="{4B82B3CE-3889-4130-873D-360D08BC4F83}"/>
                </a:ext>
              </a:extLst>
            </p:cNvPr>
            <p:cNvSpPr>
              <a:spLocks/>
            </p:cNvSpPr>
            <p:nvPr/>
          </p:nvSpPr>
          <p:spPr bwMode="auto">
            <a:xfrm>
              <a:off x="2308440" y="2523788"/>
              <a:ext cx="82529" cy="4671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9" name="Freeform 180">
              <a:extLst>
                <a:ext uri="{FF2B5EF4-FFF2-40B4-BE49-F238E27FC236}">
                  <a16:creationId xmlns:a16="http://schemas.microsoft.com/office/drawing/2014/main" id="{23A076DC-59C4-4510-800F-93BD8EBECE94}"/>
                </a:ext>
              </a:extLst>
            </p:cNvPr>
            <p:cNvSpPr>
              <a:spLocks/>
            </p:cNvSpPr>
            <p:nvPr/>
          </p:nvSpPr>
          <p:spPr bwMode="auto">
            <a:xfrm>
              <a:off x="2096668" y="2833660"/>
              <a:ext cx="185301" cy="227344"/>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0" name="Freeform 181">
              <a:extLst>
                <a:ext uri="{FF2B5EF4-FFF2-40B4-BE49-F238E27FC236}">
                  <a16:creationId xmlns:a16="http://schemas.microsoft.com/office/drawing/2014/main" id="{7E885236-504D-4966-8775-210288313E88}"/>
                </a:ext>
              </a:extLst>
            </p:cNvPr>
            <p:cNvSpPr>
              <a:spLocks/>
            </p:cNvSpPr>
            <p:nvPr/>
          </p:nvSpPr>
          <p:spPr bwMode="auto">
            <a:xfrm>
              <a:off x="2219682" y="2897503"/>
              <a:ext cx="330116" cy="291188"/>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1" name="Freeform 182">
              <a:extLst>
                <a:ext uri="{FF2B5EF4-FFF2-40B4-BE49-F238E27FC236}">
                  <a16:creationId xmlns:a16="http://schemas.microsoft.com/office/drawing/2014/main" id="{2887C6E4-09E0-4F6B-AA5E-6BCA978D6922}"/>
                </a:ext>
              </a:extLst>
            </p:cNvPr>
            <p:cNvSpPr>
              <a:spLocks/>
            </p:cNvSpPr>
            <p:nvPr/>
          </p:nvSpPr>
          <p:spPr bwMode="auto">
            <a:xfrm>
              <a:off x="2503084" y="2880375"/>
              <a:ext cx="119901" cy="166615"/>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2" name="Freeform 183">
              <a:extLst>
                <a:ext uri="{FF2B5EF4-FFF2-40B4-BE49-F238E27FC236}">
                  <a16:creationId xmlns:a16="http://schemas.microsoft.com/office/drawing/2014/main" id="{8A0D3F3C-E643-4C3C-8D7A-E3E7A8E739DF}"/>
                </a:ext>
              </a:extLst>
            </p:cNvPr>
            <p:cNvSpPr>
              <a:spLocks/>
            </p:cNvSpPr>
            <p:nvPr/>
          </p:nvSpPr>
          <p:spPr bwMode="auto">
            <a:xfrm>
              <a:off x="2615199" y="2771374"/>
              <a:ext cx="65400" cy="71629"/>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3" name="Freeform 184">
              <a:extLst>
                <a:ext uri="{FF2B5EF4-FFF2-40B4-BE49-F238E27FC236}">
                  <a16:creationId xmlns:a16="http://schemas.microsoft.com/office/drawing/2014/main" id="{2C980315-2F2D-4C28-8BDE-684378679376}"/>
                </a:ext>
              </a:extLst>
            </p:cNvPr>
            <p:cNvSpPr>
              <a:spLocks/>
            </p:cNvSpPr>
            <p:nvPr/>
          </p:nvSpPr>
          <p:spPr bwMode="auto">
            <a:xfrm>
              <a:off x="2257054" y="4261568"/>
              <a:ext cx="540332" cy="35658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4" name="Freeform 185">
              <a:extLst>
                <a:ext uri="{FF2B5EF4-FFF2-40B4-BE49-F238E27FC236}">
                  <a16:creationId xmlns:a16="http://schemas.microsoft.com/office/drawing/2014/main" id="{EE0148CC-E22D-4544-9D4E-87F4A9EC2A2E}"/>
                </a:ext>
              </a:extLst>
            </p:cNvPr>
            <p:cNvSpPr>
              <a:spLocks/>
            </p:cNvSpPr>
            <p:nvPr/>
          </p:nvSpPr>
          <p:spPr bwMode="auto">
            <a:xfrm>
              <a:off x="2696171" y="4555871"/>
              <a:ext cx="68515" cy="76300"/>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5" name="Freeform 186">
              <a:extLst>
                <a:ext uri="{FF2B5EF4-FFF2-40B4-BE49-F238E27FC236}">
                  <a16:creationId xmlns:a16="http://schemas.microsoft.com/office/drawing/2014/main" id="{BD8D6CFA-EDCF-4EDF-9102-08BF6E6B15F2}"/>
                </a:ext>
              </a:extLst>
            </p:cNvPr>
            <p:cNvSpPr>
              <a:spLocks/>
            </p:cNvSpPr>
            <p:nvPr/>
          </p:nvSpPr>
          <p:spPr bwMode="auto">
            <a:xfrm>
              <a:off x="2747557" y="4583899"/>
              <a:ext cx="96543" cy="59172"/>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6" name="Freeform 187">
              <a:extLst>
                <a:ext uri="{FF2B5EF4-FFF2-40B4-BE49-F238E27FC236}">
                  <a16:creationId xmlns:a16="http://schemas.microsoft.com/office/drawing/2014/main" id="{14FC2B8B-7CA1-419E-A0BD-CB83CD50F2D6}"/>
                </a:ext>
              </a:extLst>
            </p:cNvPr>
            <p:cNvSpPr>
              <a:spLocks/>
            </p:cNvSpPr>
            <p:nvPr/>
          </p:nvSpPr>
          <p:spPr bwMode="auto">
            <a:xfrm>
              <a:off x="2780257" y="4597913"/>
              <a:ext cx="82530" cy="77858"/>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7" name="Freeform 188">
              <a:extLst>
                <a:ext uri="{FF2B5EF4-FFF2-40B4-BE49-F238E27FC236}">
                  <a16:creationId xmlns:a16="http://schemas.microsoft.com/office/drawing/2014/main" id="{DC970D04-148A-429C-A5B4-84BDAAA89555}"/>
                </a:ext>
              </a:extLst>
            </p:cNvPr>
            <p:cNvSpPr>
              <a:spLocks/>
            </p:cNvSpPr>
            <p:nvPr/>
          </p:nvSpPr>
          <p:spPr bwMode="auto">
            <a:xfrm>
              <a:off x="2809843" y="4671101"/>
              <a:ext cx="65400" cy="4671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8" name="Freeform 189">
              <a:extLst>
                <a:ext uri="{FF2B5EF4-FFF2-40B4-BE49-F238E27FC236}">
                  <a16:creationId xmlns:a16="http://schemas.microsoft.com/office/drawing/2014/main" id="{EA007F09-F33E-43AA-9CD7-12F1A9807121}"/>
                </a:ext>
              </a:extLst>
            </p:cNvPr>
            <p:cNvSpPr>
              <a:spLocks/>
            </p:cNvSpPr>
            <p:nvPr/>
          </p:nvSpPr>
          <p:spPr bwMode="auto">
            <a:xfrm>
              <a:off x="2845657" y="4696015"/>
              <a:ext cx="124572" cy="54500"/>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9" name="Freeform 190">
              <a:extLst>
                <a:ext uri="{FF2B5EF4-FFF2-40B4-BE49-F238E27FC236}">
                  <a16:creationId xmlns:a16="http://schemas.microsoft.com/office/drawing/2014/main" id="{86C8DBAE-D53B-4F71-8145-82B0CF27CE9A}"/>
                </a:ext>
              </a:extLst>
            </p:cNvPr>
            <p:cNvSpPr>
              <a:spLocks/>
            </p:cNvSpPr>
            <p:nvPr/>
          </p:nvSpPr>
          <p:spPr bwMode="auto">
            <a:xfrm>
              <a:off x="2834758" y="4453099"/>
              <a:ext cx="180630" cy="74743"/>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0" name="Freeform 191">
              <a:extLst>
                <a:ext uri="{FF2B5EF4-FFF2-40B4-BE49-F238E27FC236}">
                  <a16:creationId xmlns:a16="http://schemas.microsoft.com/office/drawing/2014/main" id="{A92784A5-8D05-4CD6-B306-E2A529A1C2E9}"/>
                </a:ext>
              </a:extLst>
            </p:cNvPr>
            <p:cNvSpPr>
              <a:spLocks/>
            </p:cNvSpPr>
            <p:nvPr/>
          </p:nvSpPr>
          <p:spPr bwMode="auto">
            <a:xfrm>
              <a:off x="2943758" y="4548084"/>
              <a:ext cx="35814" cy="12457"/>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1" name="Freeform 192">
              <a:extLst>
                <a:ext uri="{FF2B5EF4-FFF2-40B4-BE49-F238E27FC236}">
                  <a16:creationId xmlns:a16="http://schemas.microsoft.com/office/drawing/2014/main" id="{AC6F8020-7DE1-45F7-8C19-F642BEA72B70}"/>
                </a:ext>
              </a:extLst>
            </p:cNvPr>
            <p:cNvSpPr>
              <a:spLocks/>
            </p:cNvSpPr>
            <p:nvPr/>
          </p:nvSpPr>
          <p:spPr bwMode="auto">
            <a:xfrm rot="441143">
              <a:off x="3004488" y="4515385"/>
              <a:ext cx="56057" cy="48271"/>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2" name="Freeform 193">
              <a:extLst>
                <a:ext uri="{FF2B5EF4-FFF2-40B4-BE49-F238E27FC236}">
                  <a16:creationId xmlns:a16="http://schemas.microsoft.com/office/drawing/2014/main" id="{609FA2BF-233A-4BC2-A1DA-CAABAFA8E893}"/>
                </a:ext>
              </a:extLst>
            </p:cNvPr>
            <p:cNvSpPr>
              <a:spLocks/>
            </p:cNvSpPr>
            <p:nvPr/>
          </p:nvSpPr>
          <p:spPr bwMode="auto">
            <a:xfrm rot="441143">
              <a:off x="3052759" y="4515385"/>
              <a:ext cx="63843" cy="51386"/>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3" name="Freeform 194">
              <a:extLst>
                <a:ext uri="{FF2B5EF4-FFF2-40B4-BE49-F238E27FC236}">
                  <a16:creationId xmlns:a16="http://schemas.microsoft.com/office/drawing/2014/main" id="{CA44C18D-24B7-4323-8239-E61C965E0DB8}"/>
                </a:ext>
              </a:extLst>
            </p:cNvPr>
            <p:cNvSpPr>
              <a:spLocks/>
            </p:cNvSpPr>
            <p:nvPr/>
          </p:nvSpPr>
          <p:spPr bwMode="auto">
            <a:xfrm rot="441143">
              <a:off x="3136846" y="4534071"/>
              <a:ext cx="28029" cy="18686"/>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94" name="Group 195">
              <a:extLst>
                <a:ext uri="{FF2B5EF4-FFF2-40B4-BE49-F238E27FC236}">
                  <a16:creationId xmlns:a16="http://schemas.microsoft.com/office/drawing/2014/main" id="{55471D93-0DD3-4DC7-BCED-2DD8FE80C0D5}"/>
                </a:ext>
              </a:extLst>
            </p:cNvPr>
            <p:cNvGrpSpPr>
              <a:grpSpLocks/>
            </p:cNvGrpSpPr>
            <p:nvPr/>
          </p:nvGrpSpPr>
          <p:grpSpPr bwMode="auto">
            <a:xfrm>
              <a:off x="2932798" y="4386158"/>
              <a:ext cx="102764" cy="65402"/>
              <a:chOff x="23104" y="15658"/>
              <a:chExt cx="3152" cy="1962"/>
            </a:xfrm>
            <a:solidFill>
              <a:schemeClr val="accent6">
                <a:lumMod val="60000"/>
                <a:lumOff val="40000"/>
              </a:schemeClr>
            </a:solidFill>
          </p:grpSpPr>
          <p:sp>
            <p:nvSpPr>
              <p:cNvPr id="295" name="Freeform 196">
                <a:extLst>
                  <a:ext uri="{FF2B5EF4-FFF2-40B4-BE49-F238E27FC236}">
                    <a16:creationId xmlns:a16="http://schemas.microsoft.com/office/drawing/2014/main" id="{CAFB89E7-53C0-4C9B-853B-6E4BEBB1F563}"/>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6" name="Freeform 197">
                <a:extLst>
                  <a:ext uri="{FF2B5EF4-FFF2-40B4-BE49-F238E27FC236}">
                    <a16:creationId xmlns:a16="http://schemas.microsoft.com/office/drawing/2014/main" id="{455FED91-9D5D-4903-95C3-9BBFE5565B4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7" name="Freeform 198">
                <a:extLst>
                  <a:ext uri="{FF2B5EF4-FFF2-40B4-BE49-F238E27FC236}">
                    <a16:creationId xmlns:a16="http://schemas.microsoft.com/office/drawing/2014/main" id="{A9D8C539-F0C6-4B61-92B2-F7760765D43F}"/>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8" name="Freeform 199">
                <a:extLst>
                  <a:ext uri="{FF2B5EF4-FFF2-40B4-BE49-F238E27FC236}">
                    <a16:creationId xmlns:a16="http://schemas.microsoft.com/office/drawing/2014/main" id="{AACBE45B-6AC8-4FDD-A3B2-5C0C397C1FFB}"/>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9" name="Freeform 200">
                <a:extLst>
                  <a:ext uri="{FF2B5EF4-FFF2-40B4-BE49-F238E27FC236}">
                    <a16:creationId xmlns:a16="http://schemas.microsoft.com/office/drawing/2014/main" id="{392B29F5-8C2E-4116-99B3-F1D87421F438}"/>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0" name="Freeform 201">
                <a:extLst>
                  <a:ext uri="{FF2B5EF4-FFF2-40B4-BE49-F238E27FC236}">
                    <a16:creationId xmlns:a16="http://schemas.microsoft.com/office/drawing/2014/main" id="{C4AC84F4-AEF2-4E7B-A4DD-3F76A745F2FB}"/>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1" name="Freeform 202">
                <a:extLst>
                  <a:ext uri="{FF2B5EF4-FFF2-40B4-BE49-F238E27FC236}">
                    <a16:creationId xmlns:a16="http://schemas.microsoft.com/office/drawing/2014/main" id="{F2CFFA5A-A1BC-43F7-8740-DBDCDC9E2AEC}"/>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2" name="Freeform 203">
                <a:extLst>
                  <a:ext uri="{FF2B5EF4-FFF2-40B4-BE49-F238E27FC236}">
                    <a16:creationId xmlns:a16="http://schemas.microsoft.com/office/drawing/2014/main" id="{F202EAEF-C8FA-4214-860B-57F69381807E}"/>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3" name="Freeform 204">
                <a:extLst>
                  <a:ext uri="{FF2B5EF4-FFF2-40B4-BE49-F238E27FC236}">
                    <a16:creationId xmlns:a16="http://schemas.microsoft.com/office/drawing/2014/main" id="{CADC920B-4597-47BB-B11F-E077084832F1}"/>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95" name="Freeform 205">
              <a:extLst>
                <a:ext uri="{FF2B5EF4-FFF2-40B4-BE49-F238E27FC236}">
                  <a16:creationId xmlns:a16="http://schemas.microsoft.com/office/drawing/2014/main" id="{7A37785A-B4BF-495C-98C1-3C9B98CF0CCD}"/>
                </a:ext>
              </a:extLst>
            </p:cNvPr>
            <p:cNvSpPr>
              <a:spLocks/>
            </p:cNvSpPr>
            <p:nvPr/>
          </p:nvSpPr>
          <p:spPr bwMode="auto">
            <a:xfrm>
              <a:off x="2746001" y="4543413"/>
              <a:ext cx="32701" cy="49829"/>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6" name="Freeform 206">
              <a:extLst>
                <a:ext uri="{FF2B5EF4-FFF2-40B4-BE49-F238E27FC236}">
                  <a16:creationId xmlns:a16="http://schemas.microsoft.com/office/drawing/2014/main" id="{881E2D1A-BC2E-4C67-BCD3-561D57E71D69}"/>
                </a:ext>
              </a:extLst>
            </p:cNvPr>
            <p:cNvSpPr>
              <a:spLocks/>
            </p:cNvSpPr>
            <p:nvPr/>
          </p:nvSpPr>
          <p:spPr bwMode="auto">
            <a:xfrm>
              <a:off x="2733543" y="4622828"/>
              <a:ext cx="46715" cy="23358"/>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7" name="Freeform 207">
              <a:extLst>
                <a:ext uri="{FF2B5EF4-FFF2-40B4-BE49-F238E27FC236}">
                  <a16:creationId xmlns:a16="http://schemas.microsoft.com/office/drawing/2014/main" id="{E6055BA7-5EC2-4A3E-8BAE-77FF592C7160}"/>
                </a:ext>
              </a:extLst>
            </p:cNvPr>
            <p:cNvSpPr>
              <a:spLocks/>
            </p:cNvSpPr>
            <p:nvPr/>
          </p:nvSpPr>
          <p:spPr bwMode="auto">
            <a:xfrm>
              <a:off x="3088573" y="4629056"/>
              <a:ext cx="6229" cy="7786"/>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8" name="Freeform 208">
              <a:extLst>
                <a:ext uri="{FF2B5EF4-FFF2-40B4-BE49-F238E27FC236}">
                  <a16:creationId xmlns:a16="http://schemas.microsoft.com/office/drawing/2014/main" id="{D86B449E-58F5-4AD2-9C01-3991E165A908}"/>
                </a:ext>
              </a:extLst>
            </p:cNvPr>
            <p:cNvSpPr>
              <a:spLocks/>
            </p:cNvSpPr>
            <p:nvPr/>
          </p:nvSpPr>
          <p:spPr bwMode="auto">
            <a:xfrm>
              <a:off x="3093245" y="5037030"/>
              <a:ext cx="227344" cy="255373"/>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9" name="Freeform 209">
              <a:extLst>
                <a:ext uri="{FF2B5EF4-FFF2-40B4-BE49-F238E27FC236}">
                  <a16:creationId xmlns:a16="http://schemas.microsoft.com/office/drawing/2014/main" id="{359DFA1B-AA46-46C1-A170-005F09FD2B13}"/>
                </a:ext>
              </a:extLst>
            </p:cNvPr>
            <p:cNvSpPr>
              <a:spLocks/>
            </p:cNvSpPr>
            <p:nvPr/>
          </p:nvSpPr>
          <p:spPr bwMode="auto">
            <a:xfrm>
              <a:off x="2898600" y="4878201"/>
              <a:ext cx="224230" cy="322331"/>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0" name="Freeform 210">
              <a:extLst>
                <a:ext uri="{FF2B5EF4-FFF2-40B4-BE49-F238E27FC236}">
                  <a16:creationId xmlns:a16="http://schemas.microsoft.com/office/drawing/2014/main" id="{12C806EF-8F48-4139-A135-B46CB9CAB54C}"/>
                </a:ext>
              </a:extLst>
            </p:cNvPr>
            <p:cNvSpPr>
              <a:spLocks/>
            </p:cNvSpPr>
            <p:nvPr/>
          </p:nvSpPr>
          <p:spPr bwMode="auto">
            <a:xfrm>
              <a:off x="2904829" y="4854844"/>
              <a:ext cx="94987" cy="102772"/>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1" name="Freeform 211">
              <a:extLst>
                <a:ext uri="{FF2B5EF4-FFF2-40B4-BE49-F238E27FC236}">
                  <a16:creationId xmlns:a16="http://schemas.microsoft.com/office/drawing/2014/main" id="{C09492EC-109B-4F69-A363-98F9A25AE743}"/>
                </a:ext>
              </a:extLst>
            </p:cNvPr>
            <p:cNvSpPr>
              <a:spLocks/>
            </p:cNvSpPr>
            <p:nvPr/>
          </p:nvSpPr>
          <p:spPr bwMode="auto">
            <a:xfrm>
              <a:off x="2937530" y="4669542"/>
              <a:ext cx="208658" cy="277173"/>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2" name="Freeform 212">
              <a:extLst>
                <a:ext uri="{FF2B5EF4-FFF2-40B4-BE49-F238E27FC236}">
                  <a16:creationId xmlns:a16="http://schemas.microsoft.com/office/drawing/2014/main" id="{A02D8277-6F14-49ED-B8A3-46E3EBB12F9A}"/>
                </a:ext>
              </a:extLst>
            </p:cNvPr>
            <p:cNvSpPr>
              <a:spLocks/>
            </p:cNvSpPr>
            <p:nvPr/>
          </p:nvSpPr>
          <p:spPr bwMode="auto">
            <a:xfrm>
              <a:off x="3041858" y="4686671"/>
              <a:ext cx="230459" cy="18063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3" name="Freeform 213">
              <a:extLst>
                <a:ext uri="{FF2B5EF4-FFF2-40B4-BE49-F238E27FC236}">
                  <a16:creationId xmlns:a16="http://schemas.microsoft.com/office/drawing/2014/main" id="{13215A29-80A1-4442-94FB-817698351CDF}"/>
                </a:ext>
              </a:extLst>
            </p:cNvPr>
            <p:cNvSpPr>
              <a:spLocks/>
            </p:cNvSpPr>
            <p:nvPr/>
          </p:nvSpPr>
          <p:spPr bwMode="auto">
            <a:xfrm>
              <a:off x="3024730" y="4792557"/>
              <a:ext cx="683589" cy="711618"/>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latin typeface="Arial" charset="0"/>
                <a:ea typeface="等线" panose="02010600030101010101" pitchFamily="2" charset="-122"/>
                <a:cs typeface="+mn-cs"/>
              </a:endParaRPr>
            </a:p>
          </p:txBody>
        </p:sp>
        <p:sp>
          <p:nvSpPr>
            <p:cNvPr id="204" name="Freeform 214">
              <a:extLst>
                <a:ext uri="{FF2B5EF4-FFF2-40B4-BE49-F238E27FC236}">
                  <a16:creationId xmlns:a16="http://schemas.microsoft.com/office/drawing/2014/main" id="{A2B609EB-1E4A-4043-AC30-FDBD2B5E8AFB}"/>
                </a:ext>
              </a:extLst>
            </p:cNvPr>
            <p:cNvSpPr>
              <a:spLocks/>
            </p:cNvSpPr>
            <p:nvPr/>
          </p:nvSpPr>
          <p:spPr bwMode="auto">
            <a:xfrm>
              <a:off x="3247402" y="4741171"/>
              <a:ext cx="73187" cy="115229"/>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5" name="Freeform 215">
              <a:extLst>
                <a:ext uri="{FF2B5EF4-FFF2-40B4-BE49-F238E27FC236}">
                  <a16:creationId xmlns:a16="http://schemas.microsoft.com/office/drawing/2014/main" id="{9708147F-2394-4C38-A153-DCE15EC2EB18}"/>
                </a:ext>
              </a:extLst>
            </p:cNvPr>
            <p:cNvSpPr>
              <a:spLocks/>
            </p:cNvSpPr>
            <p:nvPr/>
          </p:nvSpPr>
          <p:spPr bwMode="auto">
            <a:xfrm>
              <a:off x="3305018" y="4776986"/>
              <a:ext cx="66957" cy="70071"/>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6" name="Freeform 216">
              <a:extLst>
                <a:ext uri="{FF2B5EF4-FFF2-40B4-BE49-F238E27FC236}">
                  <a16:creationId xmlns:a16="http://schemas.microsoft.com/office/drawing/2014/main" id="{9DA18086-8283-4864-BE3C-4737AF1F9644}"/>
                </a:ext>
              </a:extLst>
            </p:cNvPr>
            <p:cNvSpPr>
              <a:spLocks/>
            </p:cNvSpPr>
            <p:nvPr/>
          </p:nvSpPr>
          <p:spPr bwMode="auto">
            <a:xfrm>
              <a:off x="3364190" y="4781657"/>
              <a:ext cx="57614" cy="59172"/>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7" name="Freeform 217">
              <a:extLst>
                <a:ext uri="{FF2B5EF4-FFF2-40B4-BE49-F238E27FC236}">
                  <a16:creationId xmlns:a16="http://schemas.microsoft.com/office/drawing/2014/main" id="{1E875989-FE95-448E-A50D-F544749A5C8A}"/>
                </a:ext>
              </a:extLst>
            </p:cNvPr>
            <p:cNvSpPr>
              <a:spLocks/>
            </p:cNvSpPr>
            <p:nvPr/>
          </p:nvSpPr>
          <p:spPr bwMode="auto">
            <a:xfrm>
              <a:off x="3037187" y="5267489"/>
              <a:ext cx="341016" cy="699162"/>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8" name="Freeform 218">
              <a:extLst>
                <a:ext uri="{FF2B5EF4-FFF2-40B4-BE49-F238E27FC236}">
                  <a16:creationId xmlns:a16="http://schemas.microsoft.com/office/drawing/2014/main" id="{CC87E74C-F794-46D2-B5D6-008127FEDD3F}"/>
                </a:ext>
              </a:extLst>
            </p:cNvPr>
            <p:cNvSpPr>
              <a:spLocks/>
            </p:cNvSpPr>
            <p:nvPr/>
          </p:nvSpPr>
          <p:spPr bwMode="auto">
            <a:xfrm>
              <a:off x="3219375" y="5225446"/>
              <a:ext cx="147930" cy="151043"/>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9" name="Freeform 219">
              <a:extLst>
                <a:ext uri="{FF2B5EF4-FFF2-40B4-BE49-F238E27FC236}">
                  <a16:creationId xmlns:a16="http://schemas.microsoft.com/office/drawing/2014/main" id="{10DE8048-93CA-44A4-AD2D-4AAEADE84C7E}"/>
                </a:ext>
              </a:extLst>
            </p:cNvPr>
            <p:cNvSpPr>
              <a:spLocks/>
            </p:cNvSpPr>
            <p:nvPr/>
          </p:nvSpPr>
          <p:spPr bwMode="auto">
            <a:xfrm>
              <a:off x="3301903" y="5430990"/>
              <a:ext cx="94986" cy="105886"/>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0" name="Freeform 220">
              <a:extLst>
                <a:ext uri="{FF2B5EF4-FFF2-40B4-BE49-F238E27FC236}">
                  <a16:creationId xmlns:a16="http://schemas.microsoft.com/office/drawing/2014/main" id="{5CB82B2B-4E9F-474F-B419-17BD578CD735}"/>
                </a:ext>
              </a:extLst>
            </p:cNvPr>
            <p:cNvSpPr>
              <a:spLocks/>
            </p:cNvSpPr>
            <p:nvPr/>
          </p:nvSpPr>
          <p:spPr bwMode="auto">
            <a:xfrm>
              <a:off x="3079230" y="5979108"/>
              <a:ext cx="51387" cy="71629"/>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1" name="Freeform 221">
              <a:extLst>
                <a:ext uri="{FF2B5EF4-FFF2-40B4-BE49-F238E27FC236}">
                  <a16:creationId xmlns:a16="http://schemas.microsoft.com/office/drawing/2014/main" id="{E044D42C-607F-474C-979E-922BB71B20D2}"/>
                </a:ext>
              </a:extLst>
            </p:cNvPr>
            <p:cNvSpPr>
              <a:spLocks/>
            </p:cNvSpPr>
            <p:nvPr/>
          </p:nvSpPr>
          <p:spPr bwMode="auto">
            <a:xfrm>
              <a:off x="3118160" y="5991565"/>
              <a:ext cx="62286" cy="56057"/>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2" name="Freeform 222">
              <a:extLst>
                <a:ext uri="{FF2B5EF4-FFF2-40B4-BE49-F238E27FC236}">
                  <a16:creationId xmlns:a16="http://schemas.microsoft.com/office/drawing/2014/main" id="{EFD1C1A8-A49A-4954-BAC4-DAF0E591268F}"/>
                </a:ext>
              </a:extLst>
            </p:cNvPr>
            <p:cNvSpPr>
              <a:spLocks/>
            </p:cNvSpPr>
            <p:nvPr/>
          </p:nvSpPr>
          <p:spPr bwMode="auto">
            <a:xfrm>
              <a:off x="3113487" y="6047622"/>
              <a:ext cx="28029" cy="15572"/>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3" name="Freeform 223">
              <a:extLst>
                <a:ext uri="{FF2B5EF4-FFF2-40B4-BE49-F238E27FC236}">
                  <a16:creationId xmlns:a16="http://schemas.microsoft.com/office/drawing/2014/main" id="{54A2E7A1-6587-451D-B983-F0ECEB0190EE}"/>
                </a:ext>
              </a:extLst>
            </p:cNvPr>
            <p:cNvSpPr>
              <a:spLocks/>
            </p:cNvSpPr>
            <p:nvPr/>
          </p:nvSpPr>
          <p:spPr bwMode="auto">
            <a:xfrm>
              <a:off x="3135288" y="6044509"/>
              <a:ext cx="15572" cy="9343"/>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4" name="Freeform 224">
              <a:extLst>
                <a:ext uri="{FF2B5EF4-FFF2-40B4-BE49-F238E27FC236}">
                  <a16:creationId xmlns:a16="http://schemas.microsoft.com/office/drawing/2014/main" id="{71289264-C1C6-4C9B-9834-2EAE3A0DF662}"/>
                </a:ext>
              </a:extLst>
            </p:cNvPr>
            <p:cNvSpPr>
              <a:spLocks/>
            </p:cNvSpPr>
            <p:nvPr/>
          </p:nvSpPr>
          <p:spPr bwMode="auto">
            <a:xfrm>
              <a:off x="3074559" y="6030495"/>
              <a:ext cx="17128" cy="9343"/>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5" name="Freeform 225">
              <a:extLst>
                <a:ext uri="{FF2B5EF4-FFF2-40B4-BE49-F238E27FC236}">
                  <a16:creationId xmlns:a16="http://schemas.microsoft.com/office/drawing/2014/main" id="{E35AF309-A034-4558-A541-3B0B7079BB99}"/>
                </a:ext>
              </a:extLst>
            </p:cNvPr>
            <p:cNvSpPr>
              <a:spLocks/>
            </p:cNvSpPr>
            <p:nvPr/>
          </p:nvSpPr>
          <p:spPr bwMode="auto">
            <a:xfrm>
              <a:off x="3093245" y="6022710"/>
              <a:ext cx="6229" cy="9343"/>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6" name="Freeform 226">
              <a:extLst>
                <a:ext uri="{FF2B5EF4-FFF2-40B4-BE49-F238E27FC236}">
                  <a16:creationId xmlns:a16="http://schemas.microsoft.com/office/drawing/2014/main" id="{C9F72C4B-416C-4756-9C6D-153FAB94BFF7}"/>
                </a:ext>
              </a:extLst>
            </p:cNvPr>
            <p:cNvSpPr>
              <a:spLocks/>
            </p:cNvSpPr>
            <p:nvPr/>
          </p:nvSpPr>
          <p:spPr bwMode="auto">
            <a:xfrm>
              <a:off x="3074559" y="6007138"/>
              <a:ext cx="14014" cy="17128"/>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7" name="Freeform 227">
              <a:extLst>
                <a:ext uri="{FF2B5EF4-FFF2-40B4-BE49-F238E27FC236}">
                  <a16:creationId xmlns:a16="http://schemas.microsoft.com/office/drawing/2014/main" id="{E12CCAFC-D490-409A-BE3F-3ED71279F2B7}"/>
                </a:ext>
              </a:extLst>
            </p:cNvPr>
            <p:cNvSpPr>
              <a:spLocks/>
            </p:cNvSpPr>
            <p:nvPr/>
          </p:nvSpPr>
          <p:spPr bwMode="auto">
            <a:xfrm>
              <a:off x="3270760" y="5933951"/>
              <a:ext cx="37372" cy="31143"/>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8" name="Freeform 228">
              <a:extLst>
                <a:ext uri="{FF2B5EF4-FFF2-40B4-BE49-F238E27FC236}">
                  <a16:creationId xmlns:a16="http://schemas.microsoft.com/office/drawing/2014/main" id="{FFF335AF-DA80-4C88-9C5C-14FABA0C8C4C}"/>
                </a:ext>
              </a:extLst>
            </p:cNvPr>
            <p:cNvSpPr>
              <a:spLocks/>
            </p:cNvSpPr>
            <p:nvPr/>
          </p:nvSpPr>
          <p:spPr bwMode="auto">
            <a:xfrm>
              <a:off x="3244289" y="5932394"/>
              <a:ext cx="34257" cy="29585"/>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9" name="Freeform 229">
              <a:extLst>
                <a:ext uri="{FF2B5EF4-FFF2-40B4-BE49-F238E27FC236}">
                  <a16:creationId xmlns:a16="http://schemas.microsoft.com/office/drawing/2014/main" id="{65C545B3-FEDA-4424-AE28-742783F05242}"/>
                </a:ext>
              </a:extLst>
            </p:cNvPr>
            <p:cNvSpPr>
              <a:spLocks/>
            </p:cNvSpPr>
            <p:nvPr/>
          </p:nvSpPr>
          <p:spPr bwMode="auto">
            <a:xfrm>
              <a:off x="3297231" y="5937065"/>
              <a:ext cx="14015" cy="7786"/>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0" name="Freeform 230">
              <a:extLst>
                <a:ext uri="{FF2B5EF4-FFF2-40B4-BE49-F238E27FC236}">
                  <a16:creationId xmlns:a16="http://schemas.microsoft.com/office/drawing/2014/main" id="{A5D9272D-019D-40F1-9CE5-98D0AB6A2F8C}"/>
                </a:ext>
              </a:extLst>
            </p:cNvPr>
            <p:cNvSpPr>
              <a:spLocks/>
            </p:cNvSpPr>
            <p:nvPr/>
          </p:nvSpPr>
          <p:spPr bwMode="auto">
            <a:xfrm>
              <a:off x="2995144" y="5194303"/>
              <a:ext cx="147930" cy="817504"/>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1" name="Freeform 231">
              <a:extLst>
                <a:ext uri="{FF2B5EF4-FFF2-40B4-BE49-F238E27FC236}">
                  <a16:creationId xmlns:a16="http://schemas.microsoft.com/office/drawing/2014/main" id="{ECA52100-7B08-4EAF-8517-05C141E8209D}"/>
                </a:ext>
              </a:extLst>
            </p:cNvPr>
            <p:cNvSpPr>
              <a:spLocks/>
            </p:cNvSpPr>
            <p:nvPr/>
          </p:nvSpPr>
          <p:spPr bwMode="auto">
            <a:xfrm>
              <a:off x="7404998" y="5530648"/>
              <a:ext cx="99658" cy="154158"/>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2" name="Freeform 232">
              <a:extLst>
                <a:ext uri="{FF2B5EF4-FFF2-40B4-BE49-F238E27FC236}">
                  <a16:creationId xmlns:a16="http://schemas.microsoft.com/office/drawing/2014/main" id="{67C31A72-EB1C-45A5-BB1E-815C42A1A1E7}"/>
                </a:ext>
              </a:extLst>
            </p:cNvPr>
            <p:cNvSpPr>
              <a:spLocks/>
            </p:cNvSpPr>
            <p:nvPr/>
          </p:nvSpPr>
          <p:spPr bwMode="auto">
            <a:xfrm>
              <a:off x="4530496" y="3671408"/>
              <a:ext cx="32701" cy="52943"/>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3" name="Freeform 233">
              <a:extLst>
                <a:ext uri="{FF2B5EF4-FFF2-40B4-BE49-F238E27FC236}">
                  <a16:creationId xmlns:a16="http://schemas.microsoft.com/office/drawing/2014/main" id="{C5B397FB-5815-46AB-99E8-D6A5D89BBDDD}"/>
                </a:ext>
              </a:extLst>
            </p:cNvPr>
            <p:cNvSpPr>
              <a:spLocks/>
            </p:cNvSpPr>
            <p:nvPr/>
          </p:nvSpPr>
          <p:spPr bwMode="auto">
            <a:xfrm>
              <a:off x="1587479" y="3595107"/>
              <a:ext cx="51387" cy="56057"/>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4" name="Freeform 234">
              <a:extLst>
                <a:ext uri="{FF2B5EF4-FFF2-40B4-BE49-F238E27FC236}">
                  <a16:creationId xmlns:a16="http://schemas.microsoft.com/office/drawing/2014/main" id="{448978E0-2EB1-48F2-9BD2-4C99F4FB8868}"/>
                </a:ext>
              </a:extLst>
            </p:cNvPr>
            <p:cNvSpPr>
              <a:spLocks/>
            </p:cNvSpPr>
            <p:nvPr/>
          </p:nvSpPr>
          <p:spPr bwMode="auto">
            <a:xfrm>
              <a:off x="4440182" y="3852038"/>
              <a:ext cx="7786" cy="10900"/>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5" name="Freeform 239">
              <a:extLst>
                <a:ext uri="{FF2B5EF4-FFF2-40B4-BE49-F238E27FC236}">
                  <a16:creationId xmlns:a16="http://schemas.microsoft.com/office/drawing/2014/main" id="{7AD68A67-B843-41E3-83F0-D531DDF78264}"/>
                </a:ext>
              </a:extLst>
            </p:cNvPr>
            <p:cNvSpPr>
              <a:spLocks/>
            </p:cNvSpPr>
            <p:nvPr/>
          </p:nvSpPr>
          <p:spPr bwMode="auto">
            <a:xfrm>
              <a:off x="5256130" y="4426627"/>
              <a:ext cx="17129" cy="17129"/>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6" name="Freeform 240">
              <a:extLst>
                <a:ext uri="{FF2B5EF4-FFF2-40B4-BE49-F238E27FC236}">
                  <a16:creationId xmlns:a16="http://schemas.microsoft.com/office/drawing/2014/main" id="{26756AE6-CD4D-46F8-B355-44427CD5B5D2}"/>
                </a:ext>
              </a:extLst>
            </p:cNvPr>
            <p:cNvSpPr>
              <a:spLocks/>
            </p:cNvSpPr>
            <p:nvPr/>
          </p:nvSpPr>
          <p:spPr bwMode="auto">
            <a:xfrm>
              <a:off x="4373225" y="4027996"/>
              <a:ext cx="7785" cy="4672"/>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7" name="Freeform 241">
              <a:extLst>
                <a:ext uri="{FF2B5EF4-FFF2-40B4-BE49-F238E27FC236}">
                  <a16:creationId xmlns:a16="http://schemas.microsoft.com/office/drawing/2014/main" id="{93B854EE-DF90-4AFD-BA73-46DEB65B7361}"/>
                </a:ext>
              </a:extLst>
            </p:cNvPr>
            <p:cNvSpPr>
              <a:spLocks/>
            </p:cNvSpPr>
            <p:nvPr/>
          </p:nvSpPr>
          <p:spPr bwMode="auto">
            <a:xfrm>
              <a:off x="4941584" y="4284926"/>
              <a:ext cx="12457" cy="12457"/>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28" name="Group 242">
              <a:extLst>
                <a:ext uri="{FF2B5EF4-FFF2-40B4-BE49-F238E27FC236}">
                  <a16:creationId xmlns:a16="http://schemas.microsoft.com/office/drawing/2014/main" id="{F7B09BE8-3A66-4558-A1FF-DD9550A104D3}"/>
                </a:ext>
              </a:extLst>
            </p:cNvPr>
            <p:cNvGrpSpPr>
              <a:grpSpLocks noChangeAspect="1"/>
            </p:cNvGrpSpPr>
            <p:nvPr/>
          </p:nvGrpSpPr>
          <p:grpSpPr bwMode="auto">
            <a:xfrm>
              <a:off x="7473513" y="5118002"/>
              <a:ext cx="84086" cy="70072"/>
              <a:chOff x="2864" y="2525"/>
              <a:chExt cx="248" cy="206"/>
            </a:xfrm>
            <a:solidFill>
              <a:schemeClr val="tx2">
                <a:lumMod val="75000"/>
              </a:schemeClr>
            </a:solidFill>
          </p:grpSpPr>
          <p:sp>
            <p:nvSpPr>
              <p:cNvPr id="293" name="Freeform 243">
                <a:extLst>
                  <a:ext uri="{FF2B5EF4-FFF2-40B4-BE49-F238E27FC236}">
                    <a16:creationId xmlns:a16="http://schemas.microsoft.com/office/drawing/2014/main" id="{83953472-8BDA-40EE-9997-F45CB62E5C50}"/>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4" name="Freeform 244">
                <a:extLst>
                  <a:ext uri="{FF2B5EF4-FFF2-40B4-BE49-F238E27FC236}">
                    <a16:creationId xmlns:a16="http://schemas.microsoft.com/office/drawing/2014/main" id="{5A968558-77A5-4041-99D3-4CF97B9F6F2C}"/>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29" name="Group 245">
              <a:extLst>
                <a:ext uri="{FF2B5EF4-FFF2-40B4-BE49-F238E27FC236}">
                  <a16:creationId xmlns:a16="http://schemas.microsoft.com/office/drawing/2014/main" id="{241899BD-5390-4EB4-B9DE-FF154F2EB55B}"/>
                </a:ext>
              </a:extLst>
            </p:cNvPr>
            <p:cNvGrpSpPr>
              <a:grpSpLocks noChangeAspect="1"/>
            </p:cNvGrpSpPr>
            <p:nvPr/>
          </p:nvGrpSpPr>
          <p:grpSpPr bwMode="auto">
            <a:xfrm>
              <a:off x="4577217" y="4196159"/>
              <a:ext cx="12458" cy="10900"/>
              <a:chOff x="9952" y="13024"/>
              <a:chExt cx="1640" cy="1406"/>
            </a:xfrm>
            <a:solidFill>
              <a:schemeClr val="accent1">
                <a:lumMod val="60000"/>
                <a:lumOff val="40000"/>
              </a:schemeClr>
            </a:solidFill>
          </p:grpSpPr>
          <p:sp>
            <p:nvSpPr>
              <p:cNvPr id="291" name="Freeform 246">
                <a:extLst>
                  <a:ext uri="{FF2B5EF4-FFF2-40B4-BE49-F238E27FC236}">
                    <a16:creationId xmlns:a16="http://schemas.microsoft.com/office/drawing/2014/main" id="{E25C9EA6-C670-47DC-A3F0-B5C3BBF0A46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2" name="Freeform 247">
                <a:extLst>
                  <a:ext uri="{FF2B5EF4-FFF2-40B4-BE49-F238E27FC236}">
                    <a16:creationId xmlns:a16="http://schemas.microsoft.com/office/drawing/2014/main" id="{189374D2-3B79-4C55-B0DB-D8F21C8CBDA2}"/>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30" name="Freeform 248">
              <a:extLst>
                <a:ext uri="{FF2B5EF4-FFF2-40B4-BE49-F238E27FC236}">
                  <a16:creationId xmlns:a16="http://schemas.microsoft.com/office/drawing/2014/main" id="{A1A50863-F0D2-4F14-B0AC-31B8A22C80BF}"/>
                </a:ext>
              </a:extLst>
            </p:cNvPr>
            <p:cNvSpPr>
              <a:spLocks/>
            </p:cNvSpPr>
            <p:nvPr/>
          </p:nvSpPr>
          <p:spPr bwMode="auto">
            <a:xfrm>
              <a:off x="4725141" y="4479570"/>
              <a:ext cx="295859" cy="242916"/>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1" name="Freeform 249">
              <a:extLst>
                <a:ext uri="{FF2B5EF4-FFF2-40B4-BE49-F238E27FC236}">
                  <a16:creationId xmlns:a16="http://schemas.microsoft.com/office/drawing/2014/main" id="{20D06155-70FF-4A9C-AC40-B7EB33A3CE2E}"/>
                </a:ext>
              </a:extLst>
            </p:cNvPr>
            <p:cNvSpPr>
              <a:spLocks/>
            </p:cNvSpPr>
            <p:nvPr/>
          </p:nvSpPr>
          <p:spPr bwMode="auto">
            <a:xfrm>
              <a:off x="4753169" y="4660199"/>
              <a:ext cx="210215" cy="155715"/>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2" name="Freeform 251">
              <a:extLst>
                <a:ext uri="{FF2B5EF4-FFF2-40B4-BE49-F238E27FC236}">
                  <a16:creationId xmlns:a16="http://schemas.microsoft.com/office/drawing/2014/main" id="{54B692A8-FE45-494A-A8AE-0B34806ADE4F}"/>
                </a:ext>
              </a:extLst>
            </p:cNvPr>
            <p:cNvSpPr>
              <a:spLocks/>
            </p:cNvSpPr>
            <p:nvPr/>
          </p:nvSpPr>
          <p:spPr bwMode="auto">
            <a:xfrm>
              <a:off x="5108201" y="4076268"/>
              <a:ext cx="65400" cy="48271"/>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3" name="Freeform 252">
              <a:extLst>
                <a:ext uri="{FF2B5EF4-FFF2-40B4-BE49-F238E27FC236}">
                  <a16:creationId xmlns:a16="http://schemas.microsoft.com/office/drawing/2014/main" id="{32314673-1DC4-4FE5-B959-129AF5059C15}"/>
                </a:ext>
              </a:extLst>
            </p:cNvPr>
            <p:cNvSpPr>
              <a:spLocks/>
            </p:cNvSpPr>
            <p:nvPr/>
          </p:nvSpPr>
          <p:spPr bwMode="auto">
            <a:xfrm>
              <a:off x="5136229" y="4107411"/>
              <a:ext cx="29585" cy="17128"/>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4" name="Freeform 43">
              <a:extLst>
                <a:ext uri="{FF2B5EF4-FFF2-40B4-BE49-F238E27FC236}">
                  <a16:creationId xmlns:a16="http://schemas.microsoft.com/office/drawing/2014/main" id="{652F9163-BAA7-40E5-91C2-FC23ACEA0AFD}"/>
                </a:ext>
              </a:extLst>
            </p:cNvPr>
            <p:cNvSpPr>
              <a:spLocks noChangeAspect="1"/>
            </p:cNvSpPr>
            <p:nvPr/>
          </p:nvSpPr>
          <p:spPr bwMode="auto">
            <a:xfrm rot="287104">
              <a:off x="4676868" y="4043567"/>
              <a:ext cx="29586" cy="71629"/>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5" name="Freeform 42">
              <a:extLst>
                <a:ext uri="{FF2B5EF4-FFF2-40B4-BE49-F238E27FC236}">
                  <a16:creationId xmlns:a16="http://schemas.microsoft.com/office/drawing/2014/main" id="{E4CA4F5F-B955-479E-9C60-DA75098B54ED}"/>
                </a:ext>
              </a:extLst>
            </p:cNvPr>
            <p:cNvSpPr>
              <a:spLocks noChangeAspect="1"/>
            </p:cNvSpPr>
            <p:nvPr/>
          </p:nvSpPr>
          <p:spPr bwMode="auto">
            <a:xfrm>
              <a:off x="4670639" y="3959481"/>
              <a:ext cx="73187" cy="101215"/>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6" name="Freeform 44">
              <a:extLst>
                <a:ext uri="{FF2B5EF4-FFF2-40B4-BE49-F238E27FC236}">
                  <a16:creationId xmlns:a16="http://schemas.microsoft.com/office/drawing/2014/main" id="{5D983BEA-EDF7-40FD-BEBB-4F0C997AD2B9}"/>
                </a:ext>
              </a:extLst>
            </p:cNvPr>
            <p:cNvSpPr>
              <a:spLocks noChangeAspect="1"/>
            </p:cNvSpPr>
            <p:nvPr/>
          </p:nvSpPr>
          <p:spPr bwMode="auto">
            <a:xfrm rot="287104">
              <a:off x="4665970" y="4021767"/>
              <a:ext cx="31143" cy="40486"/>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7" name="Freeform 46">
              <a:extLst>
                <a:ext uri="{FF2B5EF4-FFF2-40B4-BE49-F238E27FC236}">
                  <a16:creationId xmlns:a16="http://schemas.microsoft.com/office/drawing/2014/main" id="{0E389FA8-8C41-4382-80C7-9C82819DDEE3}"/>
                </a:ext>
              </a:extLst>
            </p:cNvPr>
            <p:cNvSpPr>
              <a:spLocks noChangeAspect="1"/>
            </p:cNvSpPr>
            <p:nvPr/>
          </p:nvSpPr>
          <p:spPr bwMode="auto">
            <a:xfrm>
              <a:off x="4697112" y="4054468"/>
              <a:ext cx="45157" cy="34257"/>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38" name="Group 249">
              <a:extLst>
                <a:ext uri="{FF2B5EF4-FFF2-40B4-BE49-F238E27FC236}">
                  <a16:creationId xmlns:a16="http://schemas.microsoft.com/office/drawing/2014/main" id="{C66874C7-6C77-4E04-B69C-B6286D04D1BF}"/>
                </a:ext>
              </a:extLst>
            </p:cNvPr>
            <p:cNvGrpSpPr>
              <a:grpSpLocks/>
            </p:cNvGrpSpPr>
            <p:nvPr/>
          </p:nvGrpSpPr>
          <p:grpSpPr bwMode="auto">
            <a:xfrm>
              <a:off x="6361709" y="4801901"/>
              <a:ext cx="17130" cy="14014"/>
              <a:chOff x="9180" y="8079"/>
              <a:chExt cx="13266" cy="10828"/>
            </a:xfrm>
            <a:solidFill>
              <a:schemeClr val="tx2">
                <a:lumMod val="75000"/>
              </a:schemeClr>
            </a:solidFill>
          </p:grpSpPr>
          <p:sp>
            <p:nvSpPr>
              <p:cNvPr id="289" name="Freeform 250">
                <a:extLst>
                  <a:ext uri="{FF2B5EF4-FFF2-40B4-BE49-F238E27FC236}">
                    <a16:creationId xmlns:a16="http://schemas.microsoft.com/office/drawing/2014/main" id="{4084F50D-432D-470E-9781-EB73EF27EEC3}"/>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0" name="Freeform 251">
                <a:extLst>
                  <a:ext uri="{FF2B5EF4-FFF2-40B4-BE49-F238E27FC236}">
                    <a16:creationId xmlns:a16="http://schemas.microsoft.com/office/drawing/2014/main" id="{2DE8DCC0-7184-420C-B18A-EBF8E2E01A0F}"/>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39" name="Group 252">
              <a:extLst>
                <a:ext uri="{FF2B5EF4-FFF2-40B4-BE49-F238E27FC236}">
                  <a16:creationId xmlns:a16="http://schemas.microsoft.com/office/drawing/2014/main" id="{1461AB5D-1EC4-4104-8107-A7B7C27BE790}"/>
                </a:ext>
              </a:extLst>
            </p:cNvPr>
            <p:cNvGrpSpPr>
              <a:grpSpLocks/>
            </p:cNvGrpSpPr>
            <p:nvPr/>
          </p:nvGrpSpPr>
          <p:grpSpPr bwMode="auto">
            <a:xfrm>
              <a:off x="5634519" y="4736484"/>
              <a:ext cx="17128" cy="127686"/>
              <a:chOff x="19779" y="16370"/>
              <a:chExt cx="147" cy="1105"/>
            </a:xfrm>
            <a:solidFill>
              <a:schemeClr val="tx2">
                <a:lumMod val="75000"/>
              </a:schemeClr>
            </a:solidFill>
          </p:grpSpPr>
          <p:sp>
            <p:nvSpPr>
              <p:cNvPr id="285" name="Freeform 77">
                <a:extLst>
                  <a:ext uri="{FF2B5EF4-FFF2-40B4-BE49-F238E27FC236}">
                    <a16:creationId xmlns:a16="http://schemas.microsoft.com/office/drawing/2014/main" id="{FAE743F5-0135-4034-B109-EEE46665508F}"/>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6" name="Freeform 77">
                <a:extLst>
                  <a:ext uri="{FF2B5EF4-FFF2-40B4-BE49-F238E27FC236}">
                    <a16:creationId xmlns:a16="http://schemas.microsoft.com/office/drawing/2014/main" id="{5FEAE311-14F5-4A98-9226-233F62325459}"/>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7" name="Freeform 255">
                <a:extLst>
                  <a:ext uri="{FF2B5EF4-FFF2-40B4-BE49-F238E27FC236}">
                    <a16:creationId xmlns:a16="http://schemas.microsoft.com/office/drawing/2014/main" id="{A8E46580-AEBD-4251-B378-053DE78F6673}"/>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8" name="Freeform 256">
                <a:extLst>
                  <a:ext uri="{FF2B5EF4-FFF2-40B4-BE49-F238E27FC236}">
                    <a16:creationId xmlns:a16="http://schemas.microsoft.com/office/drawing/2014/main" id="{589AC7B5-544D-4CFA-91B7-F2D7D5A19292}"/>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0" name="Freeform 32">
              <a:extLst>
                <a:ext uri="{FF2B5EF4-FFF2-40B4-BE49-F238E27FC236}">
                  <a16:creationId xmlns:a16="http://schemas.microsoft.com/office/drawing/2014/main" id="{D2470632-36BE-4118-8A72-73715CC476ED}"/>
                </a:ext>
              </a:extLst>
            </p:cNvPr>
            <p:cNvSpPr>
              <a:spLocks/>
            </p:cNvSpPr>
            <p:nvPr/>
          </p:nvSpPr>
          <p:spPr bwMode="auto">
            <a:xfrm>
              <a:off x="4510255" y="3880067"/>
              <a:ext cx="140144" cy="68515"/>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1" name="Freeform 33">
              <a:extLst>
                <a:ext uri="{FF2B5EF4-FFF2-40B4-BE49-F238E27FC236}">
                  <a16:creationId xmlns:a16="http://schemas.microsoft.com/office/drawing/2014/main" id="{EAFB9EE7-4249-439B-85AA-C571C50236E1}"/>
                </a:ext>
              </a:extLst>
            </p:cNvPr>
            <p:cNvSpPr>
              <a:spLocks/>
            </p:cNvSpPr>
            <p:nvPr/>
          </p:nvSpPr>
          <p:spPr bwMode="auto">
            <a:xfrm>
              <a:off x="4443296" y="3914324"/>
              <a:ext cx="82530" cy="49829"/>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2" name="Freeform 259">
              <a:extLst>
                <a:ext uri="{FF2B5EF4-FFF2-40B4-BE49-F238E27FC236}">
                  <a16:creationId xmlns:a16="http://schemas.microsoft.com/office/drawing/2014/main" id="{61AC64E8-027D-4530-979A-CF1648509358}"/>
                </a:ext>
              </a:extLst>
            </p:cNvPr>
            <p:cNvSpPr>
              <a:spLocks/>
            </p:cNvSpPr>
            <p:nvPr/>
          </p:nvSpPr>
          <p:spPr bwMode="auto">
            <a:xfrm>
              <a:off x="4507141" y="3922109"/>
              <a:ext cx="3114" cy="6229"/>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3" name="Freeform 140">
              <a:extLst>
                <a:ext uri="{FF2B5EF4-FFF2-40B4-BE49-F238E27FC236}">
                  <a16:creationId xmlns:a16="http://schemas.microsoft.com/office/drawing/2014/main" id="{EC5A1AE3-0093-4844-BE29-7799C6ECD84E}"/>
                </a:ext>
              </a:extLst>
            </p:cNvPr>
            <p:cNvSpPr>
              <a:spLocks/>
            </p:cNvSpPr>
            <p:nvPr/>
          </p:nvSpPr>
          <p:spPr bwMode="auto">
            <a:xfrm>
              <a:off x="4253325" y="3816222"/>
              <a:ext cx="219559" cy="222672"/>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4" name="Freeform 150">
              <a:extLst>
                <a:ext uri="{FF2B5EF4-FFF2-40B4-BE49-F238E27FC236}">
                  <a16:creationId xmlns:a16="http://schemas.microsoft.com/office/drawing/2014/main" id="{2860D32E-1EAF-41B6-BA96-94FEFA6FBBAF}"/>
                </a:ext>
              </a:extLst>
            </p:cNvPr>
            <p:cNvSpPr>
              <a:spLocks/>
            </p:cNvSpPr>
            <p:nvPr/>
          </p:nvSpPr>
          <p:spPr bwMode="auto">
            <a:xfrm>
              <a:off x="4457312" y="3931451"/>
              <a:ext cx="205544" cy="221116"/>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45" name="Group 262">
              <a:extLst>
                <a:ext uri="{FF2B5EF4-FFF2-40B4-BE49-F238E27FC236}">
                  <a16:creationId xmlns:a16="http://schemas.microsoft.com/office/drawing/2014/main" id="{3A86AE9D-2154-48DD-9C4F-FEEB72EFF153}"/>
                </a:ext>
              </a:extLst>
            </p:cNvPr>
            <p:cNvGrpSpPr>
              <a:grpSpLocks/>
            </p:cNvGrpSpPr>
            <p:nvPr/>
          </p:nvGrpSpPr>
          <p:grpSpPr bwMode="auto">
            <a:xfrm>
              <a:off x="4451084" y="4823757"/>
              <a:ext cx="80972" cy="71630"/>
              <a:chOff x="12536" y="13125"/>
              <a:chExt cx="262" cy="230"/>
            </a:xfrm>
            <a:solidFill>
              <a:schemeClr val="accent4">
                <a:lumMod val="60000"/>
                <a:lumOff val="40000"/>
              </a:schemeClr>
            </a:solidFill>
          </p:grpSpPr>
          <p:sp>
            <p:nvSpPr>
              <p:cNvPr id="282" name="Freeform 83">
                <a:extLst>
                  <a:ext uri="{FF2B5EF4-FFF2-40B4-BE49-F238E27FC236}">
                    <a16:creationId xmlns:a16="http://schemas.microsoft.com/office/drawing/2014/main" id="{1BC2F95C-79C9-4620-AABF-50770F615E8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3" name="任意多边形 18">
                <a:extLst>
                  <a:ext uri="{FF2B5EF4-FFF2-40B4-BE49-F238E27FC236}">
                    <a16:creationId xmlns:a16="http://schemas.microsoft.com/office/drawing/2014/main" id="{8BB4C38D-9998-432E-AE26-6AD0072C9E9B}"/>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4" name="任意多边形 7">
                <a:extLst>
                  <a:ext uri="{FF2B5EF4-FFF2-40B4-BE49-F238E27FC236}">
                    <a16:creationId xmlns:a16="http://schemas.microsoft.com/office/drawing/2014/main" id="{E6156C29-B8DA-42AC-B718-7A851319A30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6" name="Freeform 266">
              <a:extLst>
                <a:ext uri="{FF2B5EF4-FFF2-40B4-BE49-F238E27FC236}">
                  <a16:creationId xmlns:a16="http://schemas.microsoft.com/office/drawing/2014/main" id="{6918D778-B947-4A91-8CD8-F35614844BF9}"/>
                </a:ext>
              </a:extLst>
            </p:cNvPr>
            <p:cNvSpPr>
              <a:spLocks/>
            </p:cNvSpPr>
            <p:nvPr/>
          </p:nvSpPr>
          <p:spPr bwMode="auto">
            <a:xfrm>
              <a:off x="4556969" y="4962287"/>
              <a:ext cx="18686" cy="24914"/>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7" name="Freeform 267">
              <a:extLst>
                <a:ext uri="{FF2B5EF4-FFF2-40B4-BE49-F238E27FC236}">
                  <a16:creationId xmlns:a16="http://schemas.microsoft.com/office/drawing/2014/main" id="{01385368-F5DF-44B2-92D5-5CFC9CE37B25}"/>
                </a:ext>
              </a:extLst>
            </p:cNvPr>
            <p:cNvSpPr>
              <a:spLocks/>
            </p:cNvSpPr>
            <p:nvPr/>
          </p:nvSpPr>
          <p:spPr bwMode="auto">
            <a:xfrm>
              <a:off x="4033766" y="4632170"/>
              <a:ext cx="54500" cy="14015"/>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8" name="Freeform 268">
              <a:extLst>
                <a:ext uri="{FF2B5EF4-FFF2-40B4-BE49-F238E27FC236}">
                  <a16:creationId xmlns:a16="http://schemas.microsoft.com/office/drawing/2014/main" id="{A025C0EA-2E0E-4947-A2AA-1A33DFD7BB6C}"/>
                </a:ext>
              </a:extLst>
            </p:cNvPr>
            <p:cNvSpPr>
              <a:spLocks/>
            </p:cNvSpPr>
            <p:nvPr/>
          </p:nvSpPr>
          <p:spPr bwMode="auto">
            <a:xfrm>
              <a:off x="4035323" y="4653970"/>
              <a:ext cx="52943" cy="32701"/>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9" name="Freeform 58">
              <a:extLst>
                <a:ext uri="{FF2B5EF4-FFF2-40B4-BE49-F238E27FC236}">
                  <a16:creationId xmlns:a16="http://schemas.microsoft.com/office/drawing/2014/main" id="{5276AB77-6F2D-4CA2-B7BC-BFCAFE5C5760}"/>
                </a:ext>
              </a:extLst>
            </p:cNvPr>
            <p:cNvSpPr>
              <a:spLocks/>
            </p:cNvSpPr>
            <p:nvPr/>
          </p:nvSpPr>
          <p:spPr bwMode="auto">
            <a:xfrm>
              <a:off x="4036881" y="4369010"/>
              <a:ext cx="203986" cy="239801"/>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0" name="Freeform 51">
              <a:extLst>
                <a:ext uri="{FF2B5EF4-FFF2-40B4-BE49-F238E27FC236}">
                  <a16:creationId xmlns:a16="http://schemas.microsoft.com/office/drawing/2014/main" id="{58940A04-0BDB-4FBF-88D1-8364C74A685F}"/>
                </a:ext>
              </a:extLst>
            </p:cNvPr>
            <p:cNvSpPr>
              <a:spLocks/>
            </p:cNvSpPr>
            <p:nvPr/>
          </p:nvSpPr>
          <p:spPr bwMode="auto">
            <a:xfrm>
              <a:off x="4110108" y="4361550"/>
              <a:ext cx="302040" cy="318892"/>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1" name="Freeform 62">
              <a:extLst>
                <a:ext uri="{FF2B5EF4-FFF2-40B4-BE49-F238E27FC236}">
                  <a16:creationId xmlns:a16="http://schemas.microsoft.com/office/drawing/2014/main" id="{81D2B30B-FCFA-4D21-B57C-861B085F09FC}"/>
                </a:ext>
              </a:extLst>
            </p:cNvPr>
            <p:cNvSpPr>
              <a:spLocks/>
            </p:cNvSpPr>
            <p:nvPr/>
          </p:nvSpPr>
          <p:spPr bwMode="auto">
            <a:xfrm>
              <a:off x="4067821" y="4657400"/>
              <a:ext cx="126331" cy="88441"/>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2" name="Freeform 427">
              <a:extLst>
                <a:ext uri="{FF2B5EF4-FFF2-40B4-BE49-F238E27FC236}">
                  <a16:creationId xmlns:a16="http://schemas.microsoft.com/office/drawing/2014/main" id="{54271C8C-0B28-4FFF-8CEC-C32C8A4F0C47}"/>
                </a:ext>
              </a:extLst>
            </p:cNvPr>
            <p:cNvSpPr>
              <a:spLocks noChangeAspect="1"/>
            </p:cNvSpPr>
            <p:nvPr/>
          </p:nvSpPr>
          <p:spPr bwMode="auto">
            <a:xfrm rot="21398148">
              <a:off x="5105087" y="5083743"/>
              <a:ext cx="6229" cy="14015"/>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3" name="Freeform 428">
              <a:extLst>
                <a:ext uri="{FF2B5EF4-FFF2-40B4-BE49-F238E27FC236}">
                  <a16:creationId xmlns:a16="http://schemas.microsoft.com/office/drawing/2014/main" id="{89597B04-F068-4D97-99D6-0EDB843B50E9}"/>
                </a:ext>
              </a:extLst>
            </p:cNvPr>
            <p:cNvSpPr>
              <a:spLocks noChangeAspect="1"/>
            </p:cNvSpPr>
            <p:nvPr/>
          </p:nvSpPr>
          <p:spPr bwMode="auto">
            <a:xfrm rot="21398148">
              <a:off x="5112873" y="5099315"/>
              <a:ext cx="6229" cy="6229"/>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4" name="Freeform 429">
              <a:extLst>
                <a:ext uri="{FF2B5EF4-FFF2-40B4-BE49-F238E27FC236}">
                  <a16:creationId xmlns:a16="http://schemas.microsoft.com/office/drawing/2014/main" id="{9821FECA-98AD-4721-BCFB-652D9C60F688}"/>
                </a:ext>
              </a:extLst>
            </p:cNvPr>
            <p:cNvSpPr>
              <a:spLocks noChangeAspect="1"/>
            </p:cNvSpPr>
            <p:nvPr/>
          </p:nvSpPr>
          <p:spPr bwMode="auto">
            <a:xfrm rot="21398148">
              <a:off x="5122216" y="5097758"/>
              <a:ext cx="4672" cy="6229"/>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5" name="Group 430">
              <a:extLst>
                <a:ext uri="{FF2B5EF4-FFF2-40B4-BE49-F238E27FC236}">
                  <a16:creationId xmlns:a16="http://schemas.microsoft.com/office/drawing/2014/main" id="{F136D6EB-A063-4496-989A-CCC351ED9CA0}"/>
                </a:ext>
              </a:extLst>
            </p:cNvPr>
            <p:cNvGrpSpPr>
              <a:grpSpLocks noChangeAspect="1"/>
            </p:cNvGrpSpPr>
            <p:nvPr/>
          </p:nvGrpSpPr>
          <p:grpSpPr bwMode="auto">
            <a:xfrm rot="21398148">
              <a:off x="4760866" y="4980643"/>
              <a:ext cx="459650" cy="115701"/>
              <a:chOff x="2165" y="2666"/>
              <a:chExt cx="1044" cy="259"/>
            </a:xfrm>
            <a:solidFill>
              <a:schemeClr val="tx2">
                <a:lumMod val="75000"/>
              </a:schemeClr>
            </a:solidFill>
          </p:grpSpPr>
          <p:sp>
            <p:nvSpPr>
              <p:cNvPr id="267" name="Freeform 431">
                <a:extLst>
                  <a:ext uri="{FF2B5EF4-FFF2-40B4-BE49-F238E27FC236}">
                    <a16:creationId xmlns:a16="http://schemas.microsoft.com/office/drawing/2014/main" id="{5C2A0276-525F-418B-89C0-FFADC35FD549}"/>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8" name="Freeform 432">
                <a:extLst>
                  <a:ext uri="{FF2B5EF4-FFF2-40B4-BE49-F238E27FC236}">
                    <a16:creationId xmlns:a16="http://schemas.microsoft.com/office/drawing/2014/main" id="{533F401F-47B9-49EE-8443-85FA490AA590}"/>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9" name="Freeform 433">
                <a:extLst>
                  <a:ext uri="{FF2B5EF4-FFF2-40B4-BE49-F238E27FC236}">
                    <a16:creationId xmlns:a16="http://schemas.microsoft.com/office/drawing/2014/main" id="{C411F53B-561C-430F-9A82-8F4CCC386611}"/>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0" name="Freeform 434">
                <a:extLst>
                  <a:ext uri="{FF2B5EF4-FFF2-40B4-BE49-F238E27FC236}">
                    <a16:creationId xmlns:a16="http://schemas.microsoft.com/office/drawing/2014/main" id="{0AB62AEB-2889-4FA3-BA6B-2585D395FFAF}"/>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1" name="Freeform 435">
                <a:extLst>
                  <a:ext uri="{FF2B5EF4-FFF2-40B4-BE49-F238E27FC236}">
                    <a16:creationId xmlns:a16="http://schemas.microsoft.com/office/drawing/2014/main" id="{9CF38110-AC78-435E-A6C1-08307181365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2" name="Freeform 436">
                <a:extLst>
                  <a:ext uri="{FF2B5EF4-FFF2-40B4-BE49-F238E27FC236}">
                    <a16:creationId xmlns:a16="http://schemas.microsoft.com/office/drawing/2014/main" id="{9162A1B7-79E1-44FE-8B2F-FD798E6F2C45}"/>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3" name="Freeform 437">
                <a:extLst>
                  <a:ext uri="{FF2B5EF4-FFF2-40B4-BE49-F238E27FC236}">
                    <a16:creationId xmlns:a16="http://schemas.microsoft.com/office/drawing/2014/main" id="{C2C13381-F925-4CC2-81DF-B3EC0BF2227E}"/>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4" name="Freeform 438">
                <a:extLst>
                  <a:ext uri="{FF2B5EF4-FFF2-40B4-BE49-F238E27FC236}">
                    <a16:creationId xmlns:a16="http://schemas.microsoft.com/office/drawing/2014/main" id="{0EA5A13F-3FC5-418C-8690-40718A86F51D}"/>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5" name="Freeform 439">
                <a:extLst>
                  <a:ext uri="{FF2B5EF4-FFF2-40B4-BE49-F238E27FC236}">
                    <a16:creationId xmlns:a16="http://schemas.microsoft.com/office/drawing/2014/main" id="{93D32C0F-DAF8-4581-B077-9E34FE0F4FC2}"/>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6" name="Freeform 440">
                <a:extLst>
                  <a:ext uri="{FF2B5EF4-FFF2-40B4-BE49-F238E27FC236}">
                    <a16:creationId xmlns:a16="http://schemas.microsoft.com/office/drawing/2014/main" id="{A9C087FE-218B-4D9F-A2B4-4F6BFCB658A9}"/>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7" name="Freeform 441">
                <a:extLst>
                  <a:ext uri="{FF2B5EF4-FFF2-40B4-BE49-F238E27FC236}">
                    <a16:creationId xmlns:a16="http://schemas.microsoft.com/office/drawing/2014/main" id="{2C68D1C9-141E-4CBF-91B8-E1E8CF56578B}"/>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8" name="Freeform 442">
                <a:extLst>
                  <a:ext uri="{FF2B5EF4-FFF2-40B4-BE49-F238E27FC236}">
                    <a16:creationId xmlns:a16="http://schemas.microsoft.com/office/drawing/2014/main" id="{3367BD68-3DF9-47BA-91AB-60240CCFD82B}"/>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9" name="Freeform 443">
                <a:extLst>
                  <a:ext uri="{FF2B5EF4-FFF2-40B4-BE49-F238E27FC236}">
                    <a16:creationId xmlns:a16="http://schemas.microsoft.com/office/drawing/2014/main" id="{CBDC7482-D2D7-4E99-8BFA-FEEF02F298CD}"/>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0" name="Freeform 444">
                <a:extLst>
                  <a:ext uri="{FF2B5EF4-FFF2-40B4-BE49-F238E27FC236}">
                    <a16:creationId xmlns:a16="http://schemas.microsoft.com/office/drawing/2014/main" id="{3ABDEFF3-EC1C-42CA-8457-49C103A50F2C}"/>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1" name="Freeform 445">
                <a:extLst>
                  <a:ext uri="{FF2B5EF4-FFF2-40B4-BE49-F238E27FC236}">
                    <a16:creationId xmlns:a16="http://schemas.microsoft.com/office/drawing/2014/main" id="{4B39F120-B6D8-481B-BD7A-80FE080286F4}"/>
                  </a:ext>
                </a:extLst>
              </p:cNvPr>
              <p:cNvSpPr>
                <a:spLocks noChangeAspect="1"/>
              </p:cNvSpPr>
              <p:nvPr/>
            </p:nvSpPr>
            <p:spPr bwMode="auto">
              <a:xfrm>
                <a:off x="2165" y="2666"/>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56" name="Freeform 446">
              <a:extLst>
                <a:ext uri="{FF2B5EF4-FFF2-40B4-BE49-F238E27FC236}">
                  <a16:creationId xmlns:a16="http://schemas.microsoft.com/office/drawing/2014/main" id="{A6B5C054-D723-4388-B01C-56A64E387E7E}"/>
                </a:ext>
              </a:extLst>
            </p:cNvPr>
            <p:cNvSpPr>
              <a:spLocks noChangeAspect="1"/>
            </p:cNvSpPr>
            <p:nvPr/>
          </p:nvSpPr>
          <p:spPr bwMode="auto">
            <a:xfrm rot="21398148">
              <a:off x="5341775" y="5247244"/>
              <a:ext cx="9343" cy="10900"/>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7" name="Freeform 447">
              <a:extLst>
                <a:ext uri="{FF2B5EF4-FFF2-40B4-BE49-F238E27FC236}">
                  <a16:creationId xmlns:a16="http://schemas.microsoft.com/office/drawing/2014/main" id="{3E058C40-97F6-48F7-8789-9953941987AB}"/>
                </a:ext>
              </a:extLst>
            </p:cNvPr>
            <p:cNvSpPr>
              <a:spLocks noChangeAspect="1"/>
            </p:cNvSpPr>
            <p:nvPr/>
          </p:nvSpPr>
          <p:spPr bwMode="auto">
            <a:xfrm rot="21398148">
              <a:off x="5305960" y="5259702"/>
              <a:ext cx="12457" cy="12457"/>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8" name="Freeform 448">
              <a:extLst>
                <a:ext uri="{FF2B5EF4-FFF2-40B4-BE49-F238E27FC236}">
                  <a16:creationId xmlns:a16="http://schemas.microsoft.com/office/drawing/2014/main" id="{1B66961C-5F55-4CAF-A49F-67D0D6553836}"/>
                </a:ext>
              </a:extLst>
            </p:cNvPr>
            <p:cNvSpPr>
              <a:spLocks noChangeAspect="1"/>
            </p:cNvSpPr>
            <p:nvPr/>
          </p:nvSpPr>
          <p:spPr bwMode="auto">
            <a:xfrm rot="21398148">
              <a:off x="5390046" y="5244130"/>
              <a:ext cx="9343" cy="6229"/>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9" name="Group 450">
              <a:extLst>
                <a:ext uri="{FF2B5EF4-FFF2-40B4-BE49-F238E27FC236}">
                  <a16:creationId xmlns:a16="http://schemas.microsoft.com/office/drawing/2014/main" id="{F3566572-2B9A-4110-BD46-BBFD410C1CAB}"/>
                </a:ext>
              </a:extLst>
            </p:cNvPr>
            <p:cNvGrpSpPr>
              <a:grpSpLocks noChangeAspect="1"/>
            </p:cNvGrpSpPr>
            <p:nvPr/>
          </p:nvGrpSpPr>
          <p:grpSpPr bwMode="auto">
            <a:xfrm>
              <a:off x="3885839" y="4555857"/>
              <a:ext cx="17130" cy="29584"/>
              <a:chOff x="997" y="8534"/>
              <a:chExt cx="375" cy="631"/>
            </a:xfrm>
            <a:solidFill>
              <a:schemeClr val="accent4">
                <a:lumMod val="60000"/>
                <a:lumOff val="40000"/>
              </a:schemeClr>
            </a:solidFill>
          </p:grpSpPr>
          <p:sp>
            <p:nvSpPr>
              <p:cNvPr id="264" name="Freeform 451">
                <a:extLst>
                  <a:ext uri="{FF2B5EF4-FFF2-40B4-BE49-F238E27FC236}">
                    <a16:creationId xmlns:a16="http://schemas.microsoft.com/office/drawing/2014/main" id="{25981A4C-CD6C-4D65-AC52-215C1C59B244}"/>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5" name="Freeform 452">
                <a:extLst>
                  <a:ext uri="{FF2B5EF4-FFF2-40B4-BE49-F238E27FC236}">
                    <a16:creationId xmlns:a16="http://schemas.microsoft.com/office/drawing/2014/main" id="{920CF452-BABD-4962-BB12-ED7CE4BC60E3}"/>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6" name="Freeform 453">
                <a:extLst>
                  <a:ext uri="{FF2B5EF4-FFF2-40B4-BE49-F238E27FC236}">
                    <a16:creationId xmlns:a16="http://schemas.microsoft.com/office/drawing/2014/main" id="{54D762DA-FA89-4C24-B137-D2E81D1C9736}"/>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60" name="任意多边形 7">
              <a:extLst>
                <a:ext uri="{FF2B5EF4-FFF2-40B4-BE49-F238E27FC236}">
                  <a16:creationId xmlns:a16="http://schemas.microsoft.com/office/drawing/2014/main" id="{19F5E99C-BFDD-48BD-A743-8E104996F818}"/>
                </a:ext>
              </a:extLst>
            </p:cNvPr>
            <p:cNvSpPr>
              <a:spLocks noChangeAspect="1"/>
            </p:cNvSpPr>
            <p:nvPr/>
          </p:nvSpPr>
          <p:spPr bwMode="auto">
            <a:xfrm>
              <a:off x="4440183" y="4901556"/>
              <a:ext cx="3114" cy="3114"/>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1" name="Freeform 449">
              <a:extLst>
                <a:ext uri="{FF2B5EF4-FFF2-40B4-BE49-F238E27FC236}">
                  <a16:creationId xmlns:a16="http://schemas.microsoft.com/office/drawing/2014/main" id="{145DA9F1-20B5-42FF-A73F-60B82044FE44}"/>
                </a:ext>
              </a:extLst>
            </p:cNvPr>
            <p:cNvSpPr>
              <a:spLocks noChangeAspect="1"/>
            </p:cNvSpPr>
            <p:nvPr/>
          </p:nvSpPr>
          <p:spPr bwMode="auto">
            <a:xfrm>
              <a:off x="4421497" y="4928027"/>
              <a:ext cx="7786" cy="10901"/>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2" name="Freeform 30">
              <a:extLst>
                <a:ext uri="{FF2B5EF4-FFF2-40B4-BE49-F238E27FC236}">
                  <a16:creationId xmlns:a16="http://schemas.microsoft.com/office/drawing/2014/main" id="{4223691E-3088-41DF-8C7F-3DD4849C1DF4}"/>
                </a:ext>
              </a:extLst>
            </p:cNvPr>
            <p:cNvSpPr>
              <a:spLocks/>
            </p:cNvSpPr>
            <p:nvPr/>
          </p:nvSpPr>
          <p:spPr bwMode="auto">
            <a:xfrm>
              <a:off x="5259250" y="4423514"/>
              <a:ext cx="99648" cy="112113"/>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3" name="Freeform 95">
              <a:extLst>
                <a:ext uri="{FF2B5EF4-FFF2-40B4-BE49-F238E27FC236}">
                  <a16:creationId xmlns:a16="http://schemas.microsoft.com/office/drawing/2014/main" id="{57E37676-5041-456E-91DA-2591ED589100}"/>
                </a:ext>
              </a:extLst>
            </p:cNvPr>
            <p:cNvSpPr>
              <a:spLocks noChangeAspect="1"/>
            </p:cNvSpPr>
            <p:nvPr/>
          </p:nvSpPr>
          <p:spPr bwMode="auto">
            <a:xfrm>
              <a:off x="5328089" y="4398526"/>
              <a:ext cx="6229" cy="12457"/>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307" name="Chart 306">
            <a:extLst>
              <a:ext uri="{FF2B5EF4-FFF2-40B4-BE49-F238E27FC236}">
                <a16:creationId xmlns:a16="http://schemas.microsoft.com/office/drawing/2014/main" id="{23E971F0-D34A-440E-99FA-E0CC6B483340}"/>
              </a:ext>
            </a:extLst>
          </p:cNvPr>
          <p:cNvGraphicFramePr/>
          <p:nvPr>
            <p:extLst>
              <p:ext uri="{D42A27DB-BD31-4B8C-83A1-F6EECF244321}">
                <p14:modId xmlns:p14="http://schemas.microsoft.com/office/powerpoint/2010/main" val="854124083"/>
              </p:ext>
            </p:extLst>
          </p:nvPr>
        </p:nvGraphicFramePr>
        <p:xfrm>
          <a:off x="290434" y="2955407"/>
          <a:ext cx="2627657" cy="1397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9" name="Chart 308">
            <a:extLst>
              <a:ext uri="{FF2B5EF4-FFF2-40B4-BE49-F238E27FC236}">
                <a16:creationId xmlns:a16="http://schemas.microsoft.com/office/drawing/2014/main" id="{1DE2CE0F-CBBD-446D-B665-3F1C9957298B}"/>
              </a:ext>
            </a:extLst>
          </p:cNvPr>
          <p:cNvGraphicFramePr/>
          <p:nvPr>
            <p:extLst>
              <p:ext uri="{D42A27DB-BD31-4B8C-83A1-F6EECF244321}">
                <p14:modId xmlns:p14="http://schemas.microsoft.com/office/powerpoint/2010/main" val="942082217"/>
              </p:ext>
            </p:extLst>
          </p:nvPr>
        </p:nvGraphicFramePr>
        <p:xfrm>
          <a:off x="3159514" y="4613481"/>
          <a:ext cx="2901276" cy="1326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0" name="Chart 309">
            <a:extLst>
              <a:ext uri="{FF2B5EF4-FFF2-40B4-BE49-F238E27FC236}">
                <a16:creationId xmlns:a16="http://schemas.microsoft.com/office/drawing/2014/main" id="{82E26B51-44DF-4152-8C85-977A8E886D68}"/>
              </a:ext>
            </a:extLst>
          </p:cNvPr>
          <p:cNvGraphicFramePr/>
          <p:nvPr>
            <p:extLst>
              <p:ext uri="{D42A27DB-BD31-4B8C-83A1-F6EECF244321}">
                <p14:modId xmlns:p14="http://schemas.microsoft.com/office/powerpoint/2010/main" val="2136736013"/>
              </p:ext>
            </p:extLst>
          </p:nvPr>
        </p:nvGraphicFramePr>
        <p:xfrm>
          <a:off x="296787" y="1343090"/>
          <a:ext cx="2832709" cy="13324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1" name="Chart 310">
            <a:extLst>
              <a:ext uri="{FF2B5EF4-FFF2-40B4-BE49-F238E27FC236}">
                <a16:creationId xmlns:a16="http://schemas.microsoft.com/office/drawing/2014/main" id="{DC697FEB-B36D-4BD4-84BB-C3F20BBDEF13}"/>
              </a:ext>
            </a:extLst>
          </p:cNvPr>
          <p:cNvGraphicFramePr/>
          <p:nvPr>
            <p:extLst>
              <p:ext uri="{D42A27DB-BD31-4B8C-83A1-F6EECF244321}">
                <p14:modId xmlns:p14="http://schemas.microsoft.com/office/powerpoint/2010/main" val="2523655448"/>
              </p:ext>
            </p:extLst>
          </p:nvPr>
        </p:nvGraphicFramePr>
        <p:xfrm>
          <a:off x="322279" y="4574808"/>
          <a:ext cx="2824376" cy="1462985"/>
        </p:xfrm>
        <a:graphic>
          <a:graphicData uri="http://schemas.openxmlformats.org/drawingml/2006/chart">
            <c:chart xmlns:c="http://schemas.openxmlformats.org/drawingml/2006/chart" xmlns:r="http://schemas.openxmlformats.org/officeDocument/2006/relationships" r:id="rId5"/>
          </a:graphicData>
        </a:graphic>
      </p:graphicFrame>
      <p:sp>
        <p:nvSpPr>
          <p:cNvPr id="314" name="TextBox 313">
            <a:extLst>
              <a:ext uri="{FF2B5EF4-FFF2-40B4-BE49-F238E27FC236}">
                <a16:creationId xmlns:a16="http://schemas.microsoft.com/office/drawing/2014/main" id="{DE945BF3-35DC-43E6-AB3B-D7F5373829A6}"/>
              </a:ext>
            </a:extLst>
          </p:cNvPr>
          <p:cNvSpPr txBox="1"/>
          <p:nvPr/>
        </p:nvSpPr>
        <p:spPr>
          <a:xfrm>
            <a:off x="76596" y="758345"/>
            <a:ext cx="7612078" cy="297774"/>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5: Global Vinyl Ester Resin </a:t>
            </a:r>
            <a:r>
              <a:rPr kumimoji="0" lang="en-IN"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Region, By Volume, 2021E &amp; 2030F </a:t>
            </a:r>
          </a:p>
        </p:txBody>
      </p:sp>
      <p:sp>
        <p:nvSpPr>
          <p:cNvPr id="316" name="TextBox 315">
            <a:extLst>
              <a:ext uri="{FF2B5EF4-FFF2-40B4-BE49-F238E27FC236}">
                <a16:creationId xmlns:a16="http://schemas.microsoft.com/office/drawing/2014/main" id="{0806BF02-31CC-4EF0-8C0D-8B9BEF8CFA6B}"/>
              </a:ext>
            </a:extLst>
          </p:cNvPr>
          <p:cNvSpPr txBox="1"/>
          <p:nvPr/>
        </p:nvSpPr>
        <p:spPr>
          <a:xfrm>
            <a:off x="7041163" y="6408712"/>
            <a:ext cx="1914567"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08" name="Rectangle 307">
            <a:extLst>
              <a:ext uri="{FF2B5EF4-FFF2-40B4-BE49-F238E27FC236}">
                <a16:creationId xmlns:a16="http://schemas.microsoft.com/office/drawing/2014/main" id="{412CC0E6-4F57-4E3B-A878-6E4C202EBB53}"/>
              </a:ext>
            </a:extLst>
          </p:cNvPr>
          <p:cNvSpPr/>
          <p:nvPr/>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2" name="Picture 311">
            <a:extLst>
              <a:ext uri="{FF2B5EF4-FFF2-40B4-BE49-F238E27FC236}">
                <a16:creationId xmlns:a16="http://schemas.microsoft.com/office/drawing/2014/main" id="{042BBC04-591B-429E-8863-36E1B07912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318" name="Rectangle 317">
            <a:extLst>
              <a:ext uri="{FF2B5EF4-FFF2-40B4-BE49-F238E27FC236}">
                <a16:creationId xmlns:a16="http://schemas.microsoft.com/office/drawing/2014/main" id="{9740D5BE-6B5A-48B3-89FD-A16DE1E68BDF}"/>
              </a:ext>
            </a:extLst>
          </p:cNvPr>
          <p:cNvSpPr/>
          <p:nvPr/>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Slide Number Placeholder 7">
            <a:extLst>
              <a:ext uri="{FF2B5EF4-FFF2-40B4-BE49-F238E27FC236}">
                <a16:creationId xmlns:a16="http://schemas.microsoft.com/office/drawing/2014/main" id="{3FE70165-FCB6-4136-A742-B88CDCE8484D}"/>
              </a:ext>
            </a:extLst>
          </p:cNvPr>
          <p:cNvSpPr txBox="1">
            <a:spLocks/>
          </p:cNvSpPr>
          <p:nvPr/>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33</a:t>
            </a:fld>
            <a:endParaRPr lang="en-US" dirty="0">
              <a:solidFill>
                <a:schemeClr val="bg2">
                  <a:lumMod val="25000"/>
                </a:schemeClr>
              </a:solidFill>
            </a:endParaRPr>
          </a:p>
        </p:txBody>
      </p:sp>
      <p:sp>
        <p:nvSpPr>
          <p:cNvPr id="323" name="Text Placeholder 3">
            <a:extLst>
              <a:ext uri="{FF2B5EF4-FFF2-40B4-BE49-F238E27FC236}">
                <a16:creationId xmlns:a16="http://schemas.microsoft.com/office/drawing/2014/main" id="{58B32879-924A-47BA-9DDD-34D3EB8A7530}"/>
              </a:ext>
            </a:extLst>
          </p:cNvPr>
          <p:cNvSpPr txBox="1">
            <a:spLocks/>
          </p:cNvSpPr>
          <p:nvPr/>
        </p:nvSpPr>
        <p:spPr>
          <a:xfrm>
            <a:off x="28136" y="130464"/>
            <a:ext cx="7340073" cy="494365"/>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fontAlgn="auto">
              <a:spcBef>
                <a:spcPts val="0"/>
              </a:spcBef>
              <a:spcAft>
                <a:spcPts val="0"/>
              </a:spcAft>
              <a:buClrTx/>
              <a:buSzTx/>
              <a:tabLst/>
              <a:defRPr/>
            </a:pPr>
            <a:r>
              <a:rPr lang="en-US" sz="1400" dirty="0">
                <a:solidFill>
                  <a:sysClr val="windowText" lastClr="000000">
                    <a:lumMod val="85000"/>
                    <a:lumOff val="15000"/>
                  </a:sysClr>
                </a:solidFill>
              </a:rPr>
              <a:t>Global Vinyl Ester Resin Market</a:t>
            </a:r>
          </a:p>
          <a:p>
            <a:pPr marR="0" lvl="0" fontAlgn="auto">
              <a:spcBef>
                <a:spcPts val="0"/>
              </a:spcBef>
              <a:spcAft>
                <a:spcPts val="0"/>
              </a:spcAft>
              <a:buClrTx/>
              <a:buSzTx/>
              <a:tabLst/>
              <a:defRPr/>
            </a:pPr>
            <a:r>
              <a:rPr lang="en-US" sz="1400" b="0" dirty="0">
                <a:solidFill>
                  <a:sysClr val="windowText" lastClr="000000">
                    <a:lumMod val="85000"/>
                    <a:lumOff val="15000"/>
                  </a:sysClr>
                </a:solidFill>
              </a:rPr>
              <a:t>Market Share, By Region</a:t>
            </a:r>
          </a:p>
        </p:txBody>
      </p:sp>
      <p:graphicFrame>
        <p:nvGraphicFramePr>
          <p:cNvPr id="315" name="Chart 314">
            <a:extLst>
              <a:ext uri="{FF2B5EF4-FFF2-40B4-BE49-F238E27FC236}">
                <a16:creationId xmlns:a16="http://schemas.microsoft.com/office/drawing/2014/main" id="{9982A05E-F99C-4063-A75C-E24AE327860A}"/>
              </a:ext>
            </a:extLst>
          </p:cNvPr>
          <p:cNvGraphicFramePr/>
          <p:nvPr>
            <p:extLst>
              <p:ext uri="{D42A27DB-BD31-4B8C-83A1-F6EECF244321}">
                <p14:modId xmlns:p14="http://schemas.microsoft.com/office/powerpoint/2010/main" val="1965869263"/>
              </p:ext>
            </p:extLst>
          </p:nvPr>
        </p:nvGraphicFramePr>
        <p:xfrm>
          <a:off x="6376665" y="4836210"/>
          <a:ext cx="2623002" cy="13324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49270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Company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400286" y="947363"/>
            <a:ext cx="4171714"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 Global Vinyl Ester Resin Market Share, By Company, By Volume, 2020</a:t>
            </a:r>
          </a:p>
        </p:txBody>
      </p:sp>
      <p:sp>
        <p:nvSpPr>
          <p:cNvPr id="5" name="TextBox 4">
            <a:extLst>
              <a:ext uri="{FF2B5EF4-FFF2-40B4-BE49-F238E27FC236}">
                <a16:creationId xmlns:a16="http://schemas.microsoft.com/office/drawing/2014/main" id="{1D6C3E9A-D77B-4C10-B8AC-C87FC2808A30}"/>
              </a:ext>
            </a:extLst>
          </p:cNvPr>
          <p:cNvSpPr txBox="1"/>
          <p:nvPr/>
        </p:nvSpPr>
        <p:spPr>
          <a:xfrm>
            <a:off x="496763" y="4739554"/>
            <a:ext cx="407523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Reichhold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LLC 2, Sino Polymer,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Poliya</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Composite Resins and Polymers, Inc., Hexion Inc., DIC Corporation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Source: TechSci Research</a:t>
            </a:r>
          </a:p>
        </p:txBody>
      </p:sp>
      <p:graphicFrame>
        <p:nvGraphicFramePr>
          <p:cNvPr id="2" name="Chart 1">
            <a:extLst>
              <a:ext uri="{FF2B5EF4-FFF2-40B4-BE49-F238E27FC236}">
                <a16:creationId xmlns:a16="http://schemas.microsoft.com/office/drawing/2014/main" id="{216E1D67-D8C4-4C9D-B19D-4637D83171F3}"/>
              </a:ext>
            </a:extLst>
          </p:cNvPr>
          <p:cNvGraphicFramePr/>
          <p:nvPr>
            <p:extLst>
              <p:ext uri="{D42A27DB-BD31-4B8C-83A1-F6EECF244321}">
                <p14:modId xmlns:p14="http://schemas.microsoft.com/office/powerpoint/2010/main" val="2690392398"/>
              </p:ext>
            </p:extLst>
          </p:nvPr>
        </p:nvGraphicFramePr>
        <p:xfrm>
          <a:off x="-215586" y="1103847"/>
          <a:ext cx="4787586" cy="318130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97A42E1B-6460-4E39-B1EF-039989FDE8EC}"/>
              </a:ext>
            </a:extLst>
          </p:cNvPr>
          <p:cNvSpPr txBox="1"/>
          <p:nvPr/>
        </p:nvSpPr>
        <p:spPr>
          <a:xfrm>
            <a:off x="4838330" y="1491448"/>
            <a:ext cx="4305670" cy="3329126"/>
          </a:xfrm>
          <a:prstGeom prst="rect">
            <a:avLst/>
          </a:prstGeom>
          <a:solidFill>
            <a:schemeClr val="tx1">
              <a:lumMod val="75000"/>
              <a:lumOff val="25000"/>
            </a:schemeClr>
          </a:solidFill>
        </p:spPr>
        <p:txBody>
          <a:bodyPr wrap="square" rtlCol="0">
            <a:spAutoFit/>
          </a:bodyPr>
          <a:lstStyle/>
          <a:p>
            <a:endParaRPr lang="en-IN" dirty="0"/>
          </a:p>
        </p:txBody>
      </p:sp>
      <p:sp>
        <p:nvSpPr>
          <p:cNvPr id="9" name="TextBox 8">
            <a:extLst>
              <a:ext uri="{FF2B5EF4-FFF2-40B4-BE49-F238E27FC236}">
                <a16:creationId xmlns:a16="http://schemas.microsoft.com/office/drawing/2014/main" id="{5535B78E-333C-43ED-ACAD-C4AC8F2EAAF0}"/>
              </a:ext>
            </a:extLst>
          </p:cNvPr>
          <p:cNvSpPr txBox="1"/>
          <p:nvPr/>
        </p:nvSpPr>
        <p:spPr>
          <a:xfrm>
            <a:off x="5069150" y="1603439"/>
            <a:ext cx="3693110" cy="3105145"/>
          </a:xfrm>
          <a:prstGeom prst="rect">
            <a:avLst/>
          </a:prstGeom>
          <a:noFill/>
        </p:spPr>
        <p:txBody>
          <a:bodyPr wrap="square" rtlCol="0">
            <a:spAutoFit/>
          </a:bodyPr>
          <a:lstStyle/>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Top 6 companies control around 53% share in global Vinyl Ester Resin market. </a:t>
            </a:r>
          </a:p>
          <a:p>
            <a:pPr algn="just">
              <a:lnSpc>
                <a:spcPct val="150000"/>
              </a:lnSpc>
            </a:pPr>
            <a:endParaRPr lang="en-US" sz="12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AOC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Aliancys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is leading the market followed by INEOS Composites and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Swancor</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Holding Co., LTD.. </a:t>
            </a:r>
          </a:p>
          <a:p>
            <a:pPr algn="just">
              <a:lnSpc>
                <a:spcPct val="150000"/>
              </a:lnSpc>
            </a:pPr>
            <a:endParaRPr lang="en-US" sz="1200" dirty="0">
              <a:solidFill>
                <a:schemeClr val="bg1"/>
              </a:solidFill>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major drivers identified for their growth are robust supply chain management clubbed with proposed expansion plans for upcoming Vinyl Ester Resin manufacturing facilities.</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375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adar chart&#10;&#10;Description automatically generated">
            <a:extLst>
              <a:ext uri="{FF2B5EF4-FFF2-40B4-BE49-F238E27FC236}">
                <a16:creationId xmlns:a16="http://schemas.microsoft.com/office/drawing/2014/main" id="{0841E94C-9D23-4A2C-9094-5AE1E25C8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4" y="857247"/>
            <a:ext cx="3380534" cy="5143501"/>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EUROPE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115989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3956394257"/>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7:Europe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541781" y="2691130"/>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099076" y="2611981"/>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97460" y="2969788"/>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0.75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21827" y="2940000"/>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4.26%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91292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9E8A52AA-DCF5-4D00-93B4-12D850D1833B}"/>
              </a:ext>
            </a:extLst>
          </p:cNvPr>
          <p:cNvSpPr txBox="1"/>
          <p:nvPr/>
        </p:nvSpPr>
        <p:spPr>
          <a:xfrm>
            <a:off x="0" y="4112664"/>
            <a:ext cx="8671087" cy="2525321"/>
          </a:xfrm>
          <a:prstGeom prst="rect">
            <a:avLst/>
          </a:prstGeom>
          <a:solidFill>
            <a:schemeClr val="tx2">
              <a:lumMod val="75000"/>
            </a:schemeClr>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EC482E6C-18DB-4961-BA1F-9526E8B1B752}"/>
              </a:ext>
            </a:extLst>
          </p:cNvPr>
          <p:cNvSpPr txBox="1"/>
          <p:nvPr/>
        </p:nvSpPr>
        <p:spPr>
          <a:xfrm>
            <a:off x="311864" y="4202372"/>
            <a:ext cx="8333373" cy="2369559"/>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Europe current  capacity of vinyl ester resin stood at 233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Major vinyl ester resin player in Europe includes INEOS Composites, Hexion Inc, Scott Bader Company Ltd., and AOC –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Aliancys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vinyl ester resin market due to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favourable</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government policies and strong demand of the vinyl ester resin led by growing demand of renewable energy such as wind energy, solar energy which has vinyl ester resin application.</a:t>
            </a:r>
          </a:p>
        </p:txBody>
      </p:sp>
    </p:spTree>
    <p:extLst>
      <p:ext uri="{BB962C8B-B14F-4D97-AF65-F5344CB8AC3E}">
        <p14:creationId xmlns:p14="http://schemas.microsoft.com/office/powerpoint/2010/main" val="116330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1637686246"/>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8: Europe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9: Europe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1331103010"/>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11287532-0D44-410C-A251-F8260E8BDC8E}"/>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5BE0EB10-E775-492B-9BD7-2213BB38EBF9}"/>
              </a:ext>
            </a:extLst>
          </p:cNvPr>
          <p:cNvSpPr txBox="1"/>
          <p:nvPr/>
        </p:nvSpPr>
        <p:spPr>
          <a:xfrm>
            <a:off x="6229829" y="374305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14092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81198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Europe’s current capacity of vinyl ester resin stood at 233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Major vinyl ester resin player in Europe includes INEOS Composites, Hexion Inc, Scott Bader Company Ltd., and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 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vinyl ester resin market due to favorable government policies and strong demand of the vinyl ester resin led by growing demand of renewable energy such as wind energy, solar energy which has vinyl ester resin application.</a:t>
            </a:r>
          </a:p>
        </p:txBody>
      </p:sp>
      <p:graphicFrame>
        <p:nvGraphicFramePr>
          <p:cNvPr id="4" name="Table 3">
            <a:extLst>
              <a:ext uri="{FF2B5EF4-FFF2-40B4-BE49-F238E27FC236}">
                <a16:creationId xmlns:a16="http://schemas.microsoft.com/office/drawing/2014/main" id="{40CAAC3D-12F5-4B69-8E57-77C00EA4CB5C}"/>
              </a:ext>
            </a:extLst>
          </p:cNvPr>
          <p:cNvGraphicFramePr>
            <a:graphicFrameLocks noGrp="1"/>
          </p:cNvGraphicFramePr>
          <p:nvPr>
            <p:extLst>
              <p:ext uri="{D42A27DB-BD31-4B8C-83A1-F6EECF244321}">
                <p14:modId xmlns:p14="http://schemas.microsoft.com/office/powerpoint/2010/main" val="73977162"/>
              </p:ext>
            </p:extLst>
          </p:nvPr>
        </p:nvGraphicFramePr>
        <p:xfrm>
          <a:off x="194121" y="4256145"/>
          <a:ext cx="8437234" cy="2094318"/>
        </p:xfrm>
        <a:graphic>
          <a:graphicData uri="http://schemas.openxmlformats.org/drawingml/2006/table">
            <a:tbl>
              <a:tblPr firstRow="1" bandRow="1">
                <a:tableStyleId>{5C22544A-7EE6-4342-B048-85BDC9FD1C3A}</a:tableStyleId>
              </a:tblPr>
              <a:tblGrid>
                <a:gridCol w="4218617">
                  <a:extLst>
                    <a:ext uri="{9D8B030D-6E8A-4147-A177-3AD203B41FA5}">
                      <a16:colId xmlns:a16="http://schemas.microsoft.com/office/drawing/2014/main" val="3287664398"/>
                    </a:ext>
                  </a:extLst>
                </a:gridCol>
                <a:gridCol w="4218617">
                  <a:extLst>
                    <a:ext uri="{9D8B030D-6E8A-4147-A177-3AD203B41FA5}">
                      <a16:colId xmlns:a16="http://schemas.microsoft.com/office/drawing/2014/main" val="1693334675"/>
                    </a:ext>
                  </a:extLst>
                </a:gridCol>
              </a:tblGrid>
              <a:tr h="349053">
                <a:tc>
                  <a:txBody>
                    <a:bodyPr/>
                    <a:lstStyle/>
                    <a:p>
                      <a:pPr algn="ctr"/>
                      <a:r>
                        <a:rPr lang="en-IN" sz="1000" dirty="0">
                          <a:latin typeface="Veradana"/>
                        </a:rPr>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49053">
                <a:tc>
                  <a:txBody>
                    <a:bodyPr/>
                    <a:lstStyle/>
                    <a:p>
                      <a:pPr algn="ctr"/>
                      <a:r>
                        <a:rPr lang="en-IN" sz="1000" dirty="0">
                          <a:latin typeface="Veradana"/>
                        </a:rPr>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57</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49053">
                <a:tc>
                  <a:txBody>
                    <a:bodyPr/>
                    <a:lstStyle/>
                    <a:p>
                      <a:pPr algn="ctr"/>
                      <a:r>
                        <a:rPr lang="en-IN" sz="1000" dirty="0">
                          <a:latin typeface="Veradana"/>
                        </a:rPr>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28</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349053">
                <a:tc>
                  <a:txBody>
                    <a:bodyPr/>
                    <a:lstStyle/>
                    <a:p>
                      <a:pPr algn="ctr"/>
                      <a:r>
                        <a:rPr lang="en-IN" sz="1000" dirty="0">
                          <a:latin typeface="Veradana"/>
                        </a:rPr>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14</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49053">
                <a:tc>
                  <a:txBody>
                    <a:bodyPr/>
                    <a:lstStyle/>
                    <a:p>
                      <a:pPr algn="ctr"/>
                      <a:r>
                        <a:rPr lang="en-IN" sz="1000" dirty="0">
                          <a:latin typeface="Veradana"/>
                        </a:rPr>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12</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49053">
                <a:tc>
                  <a:txBody>
                    <a:bodyPr/>
                    <a:lstStyle/>
                    <a:p>
                      <a:pPr algn="ctr"/>
                      <a:r>
                        <a:rPr lang="en-IN" sz="1000" dirty="0">
                          <a:latin typeface="Veradana"/>
                        </a:rPr>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sp>
        <p:nvSpPr>
          <p:cNvPr id="6" name="TextBox 5">
            <a:extLst>
              <a:ext uri="{FF2B5EF4-FFF2-40B4-BE49-F238E27FC236}">
                <a16:creationId xmlns:a16="http://schemas.microsoft.com/office/drawing/2014/main" id="{75890576-E64B-4013-857C-C7ECC8EB4D91}"/>
              </a:ext>
            </a:extLst>
          </p:cNvPr>
          <p:cNvSpPr txBox="1"/>
          <p:nvPr/>
        </p:nvSpPr>
        <p:spPr>
          <a:xfrm>
            <a:off x="155392" y="3794338"/>
            <a:ext cx="5798467" cy="292068"/>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8" name="TextBox 7">
            <a:extLst>
              <a:ext uri="{FF2B5EF4-FFF2-40B4-BE49-F238E27FC236}">
                <a16:creationId xmlns:a16="http://schemas.microsoft.com/office/drawing/2014/main" id="{BFFD309E-D768-4268-ABD0-16B19B43D6BE}"/>
              </a:ext>
            </a:extLst>
          </p:cNvPr>
          <p:cNvSpPr txBox="1"/>
          <p:nvPr/>
        </p:nvSpPr>
        <p:spPr>
          <a:xfrm>
            <a:off x="7069539" y="6448143"/>
            <a:ext cx="1561816" cy="200055"/>
          </a:xfrm>
          <a:prstGeom prst="rect">
            <a:avLst/>
          </a:prstGeom>
          <a:noFill/>
        </p:spPr>
        <p:txBody>
          <a:bodyPr wrap="square" rtlCol="0">
            <a:spAutoFit/>
          </a:bodyPr>
          <a:lstStyle/>
          <a:p>
            <a:pPr algn="r"/>
            <a:r>
              <a:rPr lang="en-IN" sz="700" i="1" dirty="0">
                <a:solidFill>
                  <a:srgbClr val="404040"/>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4088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10: Europe Vinyl Ester Resin Market Share, By Application , By Volume, 2015–2030F</a:t>
            </a:r>
          </a:p>
        </p:txBody>
      </p:sp>
      <p:graphicFrame>
        <p:nvGraphicFramePr>
          <p:cNvPr id="7" name="Chart 6">
            <a:extLst>
              <a:ext uri="{FF2B5EF4-FFF2-40B4-BE49-F238E27FC236}">
                <a16:creationId xmlns:a16="http://schemas.microsoft.com/office/drawing/2014/main" id="{9E02658E-A856-4998-BAF4-EB7A4C31418E}"/>
              </a:ext>
            </a:extLst>
          </p:cNvPr>
          <p:cNvGraphicFramePr/>
          <p:nvPr>
            <p:extLst>
              <p:ext uri="{D42A27DB-BD31-4B8C-83A1-F6EECF244321}">
                <p14:modId xmlns:p14="http://schemas.microsoft.com/office/powerpoint/2010/main" val="3723468463"/>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E36D3954-87F0-42BA-89ED-CDA9DBE9EFDC}"/>
              </a:ext>
            </a:extLst>
          </p:cNvPr>
          <p:cNvSpPr txBox="1"/>
          <p:nvPr/>
        </p:nvSpPr>
        <p:spPr>
          <a:xfrm>
            <a:off x="3998044"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00574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721654"/>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graphicFrame>
        <p:nvGraphicFramePr>
          <p:cNvPr id="10" name="Table 9">
            <a:extLst>
              <a:ext uri="{FF2B5EF4-FFF2-40B4-BE49-F238E27FC236}">
                <a16:creationId xmlns:a16="http://schemas.microsoft.com/office/drawing/2014/main" id="{7D0C7B79-BBFC-4EC1-B5D2-2874A1A57641}"/>
              </a:ext>
            </a:extLst>
          </p:cNvPr>
          <p:cNvGraphicFramePr>
            <a:graphicFrameLocks noGrp="1"/>
          </p:cNvGraphicFramePr>
          <p:nvPr/>
        </p:nvGraphicFramePr>
        <p:xfrm>
          <a:off x="381007" y="965496"/>
          <a:ext cx="8567212" cy="4016910"/>
        </p:xfrm>
        <a:graphic>
          <a:graphicData uri="http://schemas.openxmlformats.org/drawingml/2006/table">
            <a:tbl>
              <a:tblPr firstRow="1" bandRow="1">
                <a:tableStyleId>{93296810-A885-4BE3-A3E7-6D5BEEA58F35}</a:tableStyleId>
              </a:tblPr>
              <a:tblGrid>
                <a:gridCol w="387619">
                  <a:extLst>
                    <a:ext uri="{9D8B030D-6E8A-4147-A177-3AD203B41FA5}">
                      <a16:colId xmlns:a16="http://schemas.microsoft.com/office/drawing/2014/main" val="20000"/>
                    </a:ext>
                  </a:extLst>
                </a:gridCol>
                <a:gridCol w="503583">
                  <a:extLst>
                    <a:ext uri="{9D8B030D-6E8A-4147-A177-3AD203B41FA5}">
                      <a16:colId xmlns:a16="http://schemas.microsoft.com/office/drawing/2014/main" val="20001"/>
                    </a:ext>
                  </a:extLst>
                </a:gridCol>
                <a:gridCol w="584726">
                  <a:extLst>
                    <a:ext uri="{9D8B030D-6E8A-4147-A177-3AD203B41FA5}">
                      <a16:colId xmlns:a16="http://schemas.microsoft.com/office/drawing/2014/main" val="1379606133"/>
                    </a:ext>
                  </a:extLst>
                </a:gridCol>
                <a:gridCol w="6375474">
                  <a:extLst>
                    <a:ext uri="{9D8B030D-6E8A-4147-A177-3AD203B41FA5}">
                      <a16:colId xmlns:a16="http://schemas.microsoft.com/office/drawing/2014/main" val="4127666315"/>
                    </a:ext>
                  </a:extLst>
                </a:gridCol>
                <a:gridCol w="715810">
                  <a:extLst>
                    <a:ext uri="{9D8B030D-6E8A-4147-A177-3AD203B41FA5}">
                      <a16:colId xmlns:a16="http://schemas.microsoft.com/office/drawing/2014/main" val="1682532047"/>
                    </a:ext>
                  </a:extLst>
                </a:gridCol>
              </a:tblGrid>
              <a:tr h="399070">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Project Description (Evaluation of global leading capacities on the basis available literature)</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Type of Project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40984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Magnitude of The Operation (Recent Capex reported in various journals for similar projects)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249169"/>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Setup Related Details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077916"/>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Target End-Use Applications  (Grade wise application details of vinyl ester resin)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410463"/>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Plant Process-description (Evaluation of major process commercially available for licensing)</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5728352"/>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US" sz="900" kern="1200" dirty="0">
                          <a:solidFill>
                            <a:schemeClr val="dk1"/>
                          </a:solidFill>
                          <a:effectLst/>
                          <a:latin typeface="Arial" panose="020B0604020202020204" pitchFamily="34" charset="0"/>
                          <a:ea typeface="+mn-ea"/>
                          <a:cs typeface="Arial" panose="020B0604020202020204" pitchFamily="34" charset="0"/>
                        </a:rPr>
                        <a:t>Process Flow Diagram (Details of existing  process an and prospective uses in various sectors)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4062088"/>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Technology Licensor  (Identification of major technology along with process chemistry, licenses awarded)</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39852"/>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Major Equipment List  (List of major equipment’s in terms of value and importance)	</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012823"/>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Utilities Overview 	 (Cooling Water System, DM Water Plant, Compressed Air System, power, steam &amp; effluent processing details,)</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0566971"/>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Waste generation, Management, and disposal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402228"/>
                  </a:ext>
                </a:extLst>
              </a:tr>
              <a:tr h="32080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4.3.8.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Raw Materials Required (Detailed list of all major raw materials used for the manufacturing of vinyl ester resin)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984193"/>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graphicFrame>
        <p:nvGraphicFramePr>
          <p:cNvPr id="8" name="Table 7">
            <a:extLst>
              <a:ext uri="{FF2B5EF4-FFF2-40B4-BE49-F238E27FC236}">
                <a16:creationId xmlns:a16="http://schemas.microsoft.com/office/drawing/2014/main" id="{5FF950B1-0BEE-4068-B6DF-48491D6928FA}"/>
              </a:ext>
            </a:extLst>
          </p:cNvPr>
          <p:cNvGraphicFramePr>
            <a:graphicFrameLocks noGrp="1"/>
          </p:cNvGraphicFramePr>
          <p:nvPr/>
        </p:nvGraphicFramePr>
        <p:xfrm>
          <a:off x="381008" y="5032353"/>
          <a:ext cx="8567211" cy="1604184"/>
        </p:xfrm>
        <a:graphic>
          <a:graphicData uri="http://schemas.openxmlformats.org/drawingml/2006/table">
            <a:tbl>
              <a:tblPr firstRow="1" bandRow="1">
                <a:tableStyleId>{93296810-A885-4BE3-A3E7-6D5BEEA58F35}</a:tableStyleId>
              </a:tblPr>
              <a:tblGrid>
                <a:gridCol w="387619">
                  <a:extLst>
                    <a:ext uri="{9D8B030D-6E8A-4147-A177-3AD203B41FA5}">
                      <a16:colId xmlns:a16="http://schemas.microsoft.com/office/drawing/2014/main" val="20000"/>
                    </a:ext>
                  </a:extLst>
                </a:gridCol>
                <a:gridCol w="503583">
                  <a:extLst>
                    <a:ext uri="{9D8B030D-6E8A-4147-A177-3AD203B41FA5}">
                      <a16:colId xmlns:a16="http://schemas.microsoft.com/office/drawing/2014/main" val="20001"/>
                    </a:ext>
                  </a:extLst>
                </a:gridCol>
                <a:gridCol w="6960199">
                  <a:extLst>
                    <a:ext uri="{9D8B030D-6E8A-4147-A177-3AD203B41FA5}">
                      <a16:colId xmlns:a16="http://schemas.microsoft.com/office/drawing/2014/main" val="1379606133"/>
                    </a:ext>
                  </a:extLst>
                </a:gridCol>
                <a:gridCol w="715810">
                  <a:extLst>
                    <a:ext uri="{9D8B030D-6E8A-4147-A177-3AD203B41FA5}">
                      <a16:colId xmlns:a16="http://schemas.microsoft.com/office/drawing/2014/main" val="1682532047"/>
                    </a:ext>
                  </a:extLst>
                </a:gridCol>
              </a:tblGrid>
              <a:tr h="239241">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3">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Economic Evaluation (Initial e</a:t>
                      </a:r>
                      <a:r>
                        <a:rPr lang="en-US" sz="1000" b="1" kern="1200" dirty="0">
                          <a:solidFill>
                            <a:schemeClr val="bg1"/>
                          </a:solidFill>
                          <a:effectLst/>
                          <a:latin typeface="Arial" panose="020B0604020202020204" pitchFamily="34" charset="0"/>
                          <a:ea typeface="+mn-ea"/>
                          <a:cs typeface="Arial" panose="020B0604020202020204" pitchFamily="34" charset="0"/>
                        </a:rPr>
                        <a:t>economic evaluation to understand investment, capex and </a:t>
                      </a:r>
                      <a:r>
                        <a:rPr lang="en-US" sz="1000" b="1" kern="1200" dirty="0" err="1">
                          <a:solidFill>
                            <a:schemeClr val="bg1"/>
                          </a:solidFill>
                          <a:effectLst/>
                          <a:latin typeface="Arial" panose="020B0604020202020204" pitchFamily="34" charset="0"/>
                          <a:ea typeface="+mn-ea"/>
                          <a:cs typeface="Arial" panose="020B0604020202020204" pitchFamily="34" charset="0"/>
                        </a:rPr>
                        <a:t>opex</a:t>
                      </a:r>
                      <a:r>
                        <a:rPr lang="en-US" sz="1000" b="1" kern="1200" dirty="0">
                          <a:solidFill>
                            <a:schemeClr val="bg1"/>
                          </a:solidFill>
                          <a:effectLst/>
                          <a:latin typeface="Arial" panose="020B0604020202020204" pitchFamily="34" charset="0"/>
                          <a:ea typeface="+mn-ea"/>
                          <a:cs typeface="Arial" panose="020B0604020202020204" pitchFamily="34" charset="0"/>
                        </a:rPr>
                        <a:t> with +/- 20% accuracy)</a:t>
                      </a:r>
                      <a:endParaRPr lang="en-IN" sz="1000" b="1" kern="1200" dirty="0">
                        <a:solidFill>
                          <a:schemeClr val="bg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pPr algn="ctr" fontAlgn="ctr">
                        <a:lnSpc>
                          <a:spcPts val="900"/>
                        </a:lnSpc>
                      </a:pP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850280010"/>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Estimated Investment</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319648"/>
                  </a:ext>
                </a:extLst>
              </a:tr>
              <a:tr h="285513">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Fixed Cost &amp; Variable Cost Analysis (Production Cost Analysis) – This section will provide total cost analysis to keep business running, Variable cost should include specific consumption &amp; unit prices of raw material, byproduct,  utilities &amp; packaging for different grades)</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315498"/>
                  </a:ext>
                </a:extLst>
              </a:tr>
              <a:tr h="218370">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Machinery &amp; Equipment Cost Analysis (Overview)</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2249169"/>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5.4.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Annual Cost of Production</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5728352"/>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rPr>
                        <a:t> 5.5.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Payback Period calculation (This chapter will provide both simple and discounted pay back period on best effort basis) </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highlight>
                          <a:srgbClr val="FFFF00"/>
                        </a:highligh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6077700"/>
                  </a:ext>
                </a:extLst>
              </a:tr>
              <a:tr h="170927">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rPr>
                        <a:t> 5.6.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highlight>
                            <a:srgbClr val="FFFF00"/>
                          </a:highlight>
                          <a:latin typeface="Arial" panose="020B0604020202020204" pitchFamily="34" charset="0"/>
                          <a:ea typeface="+mn-ea"/>
                          <a:cs typeface="Arial" panose="020B0604020202020204" pitchFamily="34" charset="0"/>
                        </a:rPr>
                        <a:t>Project Sensitivity Analysis (On best effort basis, this section will evaluate project sensitivity in terms of annual revenue, investment / capex or feedstock prices)</a:t>
                      </a:r>
                      <a:endParaRPr lang="en-IN" sz="900" kern="1200" dirty="0">
                        <a:solidFill>
                          <a:schemeClr val="dk1"/>
                        </a:solidFill>
                        <a:effectLst/>
                        <a:highlight>
                          <a:srgbClr val="FFFF00"/>
                        </a:highligh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highlight>
                          <a:srgbClr val="FFFF00"/>
                        </a:highligh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106858"/>
                  </a:ext>
                </a:extLst>
              </a:tr>
            </a:tbl>
          </a:graphicData>
        </a:graphic>
      </p:graphicFrame>
    </p:spTree>
    <p:extLst>
      <p:ext uri="{BB962C8B-B14F-4D97-AF65-F5344CB8AC3E}">
        <p14:creationId xmlns:p14="http://schemas.microsoft.com/office/powerpoint/2010/main" val="2481687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Vinyl Ester Resin Market</a:t>
            </a:r>
          </a:p>
          <a:p>
            <a:pPr marL="0" indent="0">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11: Europe Vinyl Ester Resin Market Share, By Type, By Volume, 2015–2030F</a:t>
            </a:r>
          </a:p>
        </p:txBody>
      </p:sp>
      <p:graphicFrame>
        <p:nvGraphicFramePr>
          <p:cNvPr id="6" name="Chart 5">
            <a:extLst>
              <a:ext uri="{FF2B5EF4-FFF2-40B4-BE49-F238E27FC236}">
                <a16:creationId xmlns:a16="http://schemas.microsoft.com/office/drawing/2014/main" id="{5083EE75-E38F-4D2E-83CF-7096F52B3E54}"/>
              </a:ext>
            </a:extLst>
          </p:cNvPr>
          <p:cNvGraphicFramePr/>
          <p:nvPr>
            <p:extLst>
              <p:ext uri="{D42A27DB-BD31-4B8C-83A1-F6EECF244321}">
                <p14:modId xmlns:p14="http://schemas.microsoft.com/office/powerpoint/2010/main" val="1732659979"/>
              </p:ext>
            </p:extLst>
          </p:nvPr>
        </p:nvGraphicFramePr>
        <p:xfrm>
          <a:off x="0" y="1018939"/>
          <a:ext cx="9070782" cy="52723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AB90B35-C01B-45BB-931D-4FD96B5D2247}"/>
              </a:ext>
            </a:extLst>
          </p:cNvPr>
          <p:cNvSpPr txBox="1"/>
          <p:nvPr/>
        </p:nvSpPr>
        <p:spPr>
          <a:xfrm>
            <a:off x="4412975" y="5829622"/>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747771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Europe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12: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Europe</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2033190603"/>
              </p:ext>
            </p:extLst>
          </p:nvPr>
        </p:nvGraphicFramePr>
        <p:xfrm>
          <a:off x="-117638" y="1108568"/>
          <a:ext cx="9042646" cy="561896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3333AED6-E7CF-4FC1-ADE1-6EABA854EF3E}"/>
              </a:ext>
            </a:extLst>
          </p:cNvPr>
          <p:cNvSpPr txBox="1"/>
          <p:nvPr/>
        </p:nvSpPr>
        <p:spPr>
          <a:xfrm>
            <a:off x="5981215" y="520226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54219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erver room&#10;&#10;Description automatically generated with medium confidence">
            <a:extLst>
              <a:ext uri="{FF2B5EF4-FFF2-40B4-BE49-F238E27FC236}">
                <a16:creationId xmlns:a16="http://schemas.microsoft.com/office/drawing/2014/main" id="{7CE7813B-52E1-4BBB-B103-0C757BDA4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2" y="857246"/>
            <a:ext cx="3380535" cy="5143502"/>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NORTH AMERICA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15009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110372006"/>
              </p:ext>
            </p:extLst>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14: North America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321031" y="2831897"/>
            <a:ext cx="2096880"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082128" y="2840376"/>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74198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1.40%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04879" y="3118210"/>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4.92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62063" y="3843723"/>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B64FF757-4257-4F8D-911F-2645BB1A5743}"/>
              </a:ext>
            </a:extLst>
          </p:cNvPr>
          <p:cNvSpPr txBox="1"/>
          <p:nvPr/>
        </p:nvSpPr>
        <p:spPr>
          <a:xfrm>
            <a:off x="122674" y="4043778"/>
            <a:ext cx="8522563" cy="2638337"/>
          </a:xfrm>
          <a:prstGeom prst="rect">
            <a:avLst/>
          </a:prstGeom>
          <a:solidFill>
            <a:schemeClr val="tx2">
              <a:lumMod val="75000"/>
            </a:schemeClr>
          </a:solidFill>
          <a:ln>
            <a:solidFill>
              <a:schemeClr val="accent1">
                <a:lumMod val="75000"/>
              </a:schemeClr>
            </a:solidFill>
          </a:ln>
        </p:spPr>
        <p:txBody>
          <a:bodyPr wrap="square" rtlCol="0">
            <a:spAutoFit/>
          </a:bodyPr>
          <a:lstStyle/>
          <a:p>
            <a:endParaRPr lang="en-IN" dirty="0"/>
          </a:p>
        </p:txBody>
      </p:sp>
      <p:sp>
        <p:nvSpPr>
          <p:cNvPr id="5" name="TextBox 4">
            <a:extLst>
              <a:ext uri="{FF2B5EF4-FFF2-40B4-BE49-F238E27FC236}">
                <a16:creationId xmlns:a16="http://schemas.microsoft.com/office/drawing/2014/main" id="{7EA1CDA9-13A3-4D37-A6C5-C0F78103A8B9}"/>
              </a:ext>
            </a:extLst>
          </p:cNvPr>
          <p:cNvSpPr txBox="1"/>
          <p:nvPr/>
        </p:nvSpPr>
        <p:spPr>
          <a:xfrm>
            <a:off x="348113" y="4332609"/>
            <a:ext cx="8055263" cy="190789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North America’s demand of vinyl ester resin stood approximately 226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as of 2020. Demand is anticipated to increase at a CAGR of approximately 6.57% during the forecast period to reach around 425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This increase in demand is attributed to growing infrastructure projects and increasing investment in renewable energies. Import in 2020 stood at around 4.5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while export remained approximately 3.70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the same year. Europe and Asia are major supplier of vinyl ester resin in North America. Average operating rate in North America region varies from around 87% to 90%. Demand supply gap is expected to reach 158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approximately 3.38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2021. However, several manufacturers are investing heavily in capacity expansion and new technology development to meet the growing demand of vinyl ester resin in the region.</a:t>
            </a:r>
          </a:p>
        </p:txBody>
      </p:sp>
    </p:spTree>
    <p:extLst>
      <p:ext uri="{BB962C8B-B14F-4D97-AF65-F5344CB8AC3E}">
        <p14:creationId xmlns:p14="http://schemas.microsoft.com/office/powerpoint/2010/main" val="3013484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2620995958"/>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15: North America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16: North America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3108471606"/>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1F0EA3EF-32E3-43AB-935C-7BA6DA621F39}"/>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9E45976C-D7E9-40B6-93B2-8AFF66AC1106}"/>
              </a:ext>
            </a:extLst>
          </p:cNvPr>
          <p:cNvSpPr txBox="1"/>
          <p:nvPr/>
        </p:nvSpPr>
        <p:spPr>
          <a:xfrm>
            <a:off x="6229829" y="3665263"/>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22122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North America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581389" cy="31197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North America’s vinyl ester resin capacity stood approximately 295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as of 2020 which accounts for nearly 25% of worlds capacity. North America market is dominated by five players. They are INEOS Composites,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Polynt-Reichhold</a:t>
            </a:r>
            <a:r>
              <a:rPr lang="en-US" sz="1000" dirty="0">
                <a:effectLst/>
                <a:latin typeface="Verdana" panose="020B0604030504040204" pitchFamily="34" charset="0"/>
                <a:ea typeface="Verdana" panose="020B0604030504040204" pitchFamily="34" charset="0"/>
                <a:cs typeface="Verdana" panose="020B0604030504040204" pitchFamily="34" charset="0"/>
              </a:rPr>
              <a:t>,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effectLst/>
                <a:latin typeface="Verdana" panose="020B0604030504040204" pitchFamily="34" charset="0"/>
                <a:ea typeface="Verdana" panose="020B0604030504040204" pitchFamily="34" charset="0"/>
                <a:cs typeface="Verdana" panose="020B0604030504040204" pitchFamily="34" charset="0"/>
              </a:rPr>
              <a:t> Corporation,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and Ashland Global Holdings Inc. However, in 2019 INEOS Composites acquired the Ashland’s Vinyl ester resin business. Ashland has 70 MTPA facility in USA which has now become the INEOS </a:t>
            </a:r>
            <a:r>
              <a:rPr lang="en-US" sz="1000" dirty="0" err="1">
                <a:effectLst/>
                <a:latin typeface="Verdana" panose="020B0604030504040204" pitchFamily="34" charset="0"/>
                <a:ea typeface="Verdana" panose="020B0604030504040204" pitchFamily="34" charset="0"/>
                <a:cs typeface="Verdana" panose="020B0604030504040204" pitchFamily="34" charset="0"/>
              </a:rPr>
              <a:t>composites’s</a:t>
            </a:r>
            <a:r>
              <a:rPr lang="en-US" sz="1000" dirty="0">
                <a:effectLst/>
                <a:latin typeface="Verdana" panose="020B0604030504040204" pitchFamily="34" charset="0"/>
                <a:ea typeface="Verdana" panose="020B0604030504040204" pitchFamily="34" charset="0"/>
                <a:cs typeface="Verdana" panose="020B0604030504040204" pitchFamily="34" charset="0"/>
              </a:rPr>
              <a:t> business.  These players hold close to 81% share of region’s total capacity.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a:t>
            </a:r>
            <a:r>
              <a:rPr lang="en-US" sz="1000" dirty="0">
                <a:effectLst/>
                <a:latin typeface="Verdana" panose="020B0604030504040204" pitchFamily="34" charset="0"/>
                <a:ea typeface="Verdana" panose="020B0604030504040204" pitchFamily="34" charset="0"/>
                <a:cs typeface="Verdana" panose="020B0604030504040204" pitchFamily="34" charset="0"/>
              </a:rPr>
              <a:t> group after acquisition of CCP composites in 2014 made further investment to merge its business with </a:t>
            </a:r>
            <a:r>
              <a:rPr lang="en-US" sz="1000" dirty="0" err="1">
                <a:effectLst/>
                <a:latin typeface="Verdana" panose="020B0604030504040204" pitchFamily="34" charset="0"/>
                <a:ea typeface="Verdana" panose="020B0604030504040204" pitchFamily="34" charset="0"/>
                <a:cs typeface="Verdana" panose="020B0604030504040204" pitchFamily="34" charset="0"/>
              </a:rPr>
              <a:t>Reichold</a:t>
            </a:r>
            <a:r>
              <a:rPr lang="en-US" sz="1000" dirty="0">
                <a:effectLst/>
                <a:latin typeface="Verdana" panose="020B0604030504040204" pitchFamily="34" charset="0"/>
                <a:ea typeface="Verdana" panose="020B0604030504040204" pitchFamily="34" charset="0"/>
                <a:cs typeface="Verdana" panose="020B0604030504040204" pitchFamily="34" charset="0"/>
              </a:rPr>
              <a:t> in 2017 to become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Polynt-Reichold</a:t>
            </a:r>
            <a:r>
              <a:rPr lang="en-US" sz="1000" dirty="0">
                <a:effectLst/>
                <a:latin typeface="Verdana" panose="020B0604030504040204" pitchFamily="34" charset="0"/>
                <a:ea typeface="Verdana" panose="020B0604030504040204" pitchFamily="34" charset="0"/>
                <a:cs typeface="Verdana" panose="020B0604030504040204" pitchFamily="34" charset="0"/>
              </a:rPr>
              <a:t> group with significant global presence in North America, Europe, and Asia regions. Additionally, </a:t>
            </a:r>
            <a:r>
              <a:rPr lang="en-US" sz="1000" dirty="0" err="1">
                <a:effectLst/>
                <a:latin typeface="Verdana" panose="020B0604030504040204" pitchFamily="34" charset="0"/>
                <a:ea typeface="Verdana" panose="020B0604030504040204" pitchFamily="34" charset="0"/>
                <a:cs typeface="Verdana" panose="020B0604030504040204" pitchFamily="34" charset="0"/>
              </a:rPr>
              <a:t>Polynt-Reichold</a:t>
            </a:r>
            <a:r>
              <a:rPr lang="en-US" sz="1000" dirty="0">
                <a:effectLst/>
                <a:latin typeface="Verdana" panose="020B0604030504040204" pitchFamily="34" charset="0"/>
                <a:ea typeface="Verdana" panose="020B0604030504040204" pitchFamily="34" charset="0"/>
                <a:cs typeface="Verdana" panose="020B0604030504040204" pitchFamily="34" charset="0"/>
              </a:rPr>
              <a:t> group is strongly investing in new technology development to meet the growing customer demand of its product. Furthermore, </a:t>
            </a:r>
            <a:r>
              <a:rPr lang="en-US" sz="1000" dirty="0" err="1">
                <a:effectLst/>
                <a:latin typeface="Verdana" panose="020B0604030504040204" pitchFamily="34" charset="0"/>
                <a:ea typeface="Verdana" panose="020B0604030504040204" pitchFamily="34" charset="0"/>
                <a:cs typeface="Verdana" panose="020B0604030504040204" pitchFamily="34" charset="0"/>
              </a:rPr>
              <a:t>Interplastic</a:t>
            </a:r>
            <a:r>
              <a:rPr lang="en-US" sz="1000" dirty="0">
                <a:effectLst/>
                <a:latin typeface="Verdana" panose="020B0604030504040204" pitchFamily="34" charset="0"/>
                <a:ea typeface="Verdana" panose="020B0604030504040204" pitchFamily="34" charset="0"/>
                <a:cs typeface="Verdana" panose="020B0604030504040204" pitchFamily="34" charset="0"/>
              </a:rPr>
              <a:t> Corporation has been making associations with industry organization such as American Composites Manufacturing Associations (ACMA) to gain industry expertise in the composite business.</a:t>
            </a:r>
          </a:p>
        </p:txBody>
      </p:sp>
      <p:sp>
        <p:nvSpPr>
          <p:cNvPr id="4" name="TextBox 3">
            <a:extLst>
              <a:ext uri="{FF2B5EF4-FFF2-40B4-BE49-F238E27FC236}">
                <a16:creationId xmlns:a16="http://schemas.microsoft.com/office/drawing/2014/main" id="{8F3158CF-8ECA-4598-9700-8ECF3ABF2F37}"/>
              </a:ext>
            </a:extLst>
          </p:cNvPr>
          <p:cNvSpPr txBox="1"/>
          <p:nvPr/>
        </p:nvSpPr>
        <p:spPr>
          <a:xfrm>
            <a:off x="194121" y="3862288"/>
            <a:ext cx="5944173"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North America GDP at Current Prices, 2013-2020F (USD Trillion)</a:t>
            </a:r>
          </a:p>
        </p:txBody>
      </p:sp>
      <p:sp>
        <p:nvSpPr>
          <p:cNvPr id="6" name="TextBox 5">
            <a:extLst>
              <a:ext uri="{FF2B5EF4-FFF2-40B4-BE49-F238E27FC236}">
                <a16:creationId xmlns:a16="http://schemas.microsoft.com/office/drawing/2014/main" id="{46ACA080-7B25-49C5-B132-EFF6689ECAF0}"/>
              </a:ext>
            </a:extLst>
          </p:cNvPr>
          <p:cNvSpPr txBox="1"/>
          <p:nvPr/>
        </p:nvSpPr>
        <p:spPr>
          <a:xfrm>
            <a:off x="5763785" y="6458928"/>
            <a:ext cx="2699496"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r>
              <a:rPr lang="en-IN" sz="700" dirty="0"/>
              <a:t>Source: International Monetary Fund</a:t>
            </a:r>
          </a:p>
        </p:txBody>
      </p:sp>
      <p:graphicFrame>
        <p:nvGraphicFramePr>
          <p:cNvPr id="7" name="Chart 6">
            <a:extLst>
              <a:ext uri="{FF2B5EF4-FFF2-40B4-BE49-F238E27FC236}">
                <a16:creationId xmlns:a16="http://schemas.microsoft.com/office/drawing/2014/main" id="{ECCCFC4C-3787-414D-89A7-359B46F9ECA6}"/>
              </a:ext>
            </a:extLst>
          </p:cNvPr>
          <p:cNvGraphicFramePr/>
          <p:nvPr>
            <p:extLst>
              <p:ext uri="{D42A27DB-BD31-4B8C-83A1-F6EECF244321}">
                <p14:modId xmlns:p14="http://schemas.microsoft.com/office/powerpoint/2010/main" val="1903148220"/>
              </p:ext>
            </p:extLst>
          </p:nvPr>
        </p:nvGraphicFramePr>
        <p:xfrm>
          <a:off x="194121" y="4258101"/>
          <a:ext cx="8581389" cy="21373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2617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17</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Vinyl Ester Resin Market Share, By Application, By Volume, 2015–2030F</a:t>
            </a:r>
          </a:p>
        </p:txBody>
      </p:sp>
      <p:graphicFrame>
        <p:nvGraphicFramePr>
          <p:cNvPr id="6" name="Chart 5">
            <a:extLst>
              <a:ext uri="{FF2B5EF4-FFF2-40B4-BE49-F238E27FC236}">
                <a16:creationId xmlns:a16="http://schemas.microsoft.com/office/drawing/2014/main" id="{98957A00-1C1A-4E47-A034-0AD2D8408ED6}"/>
              </a:ext>
            </a:extLst>
          </p:cNvPr>
          <p:cNvGraphicFramePr/>
          <p:nvPr>
            <p:extLst>
              <p:ext uri="{D42A27DB-BD31-4B8C-83A1-F6EECF244321}">
                <p14:modId xmlns:p14="http://schemas.microsoft.com/office/powerpoint/2010/main" val="2524339673"/>
              </p:ext>
            </p:extLst>
          </p:nvPr>
        </p:nvGraphicFramePr>
        <p:xfrm>
          <a:off x="28136" y="1060397"/>
          <a:ext cx="9115863" cy="591024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E607A1ED-5A1B-4829-84D2-963A2F9073E5}"/>
              </a:ext>
            </a:extLst>
          </p:cNvPr>
          <p:cNvSpPr txBox="1"/>
          <p:nvPr/>
        </p:nvSpPr>
        <p:spPr>
          <a:xfrm>
            <a:off x="3958288" y="579760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88276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Vinyl Ester Resin Market Share, By Type, By Volume, 2015–2030F</a:t>
            </a:r>
          </a:p>
        </p:txBody>
      </p:sp>
      <p:graphicFrame>
        <p:nvGraphicFramePr>
          <p:cNvPr id="6" name="Chart 5">
            <a:extLst>
              <a:ext uri="{FF2B5EF4-FFF2-40B4-BE49-F238E27FC236}">
                <a16:creationId xmlns:a16="http://schemas.microsoft.com/office/drawing/2014/main" id="{65355A62-1760-4F06-9154-3FE08D9A5DDF}"/>
              </a:ext>
            </a:extLst>
          </p:cNvPr>
          <p:cNvGraphicFramePr/>
          <p:nvPr>
            <p:extLst>
              <p:ext uri="{D42A27DB-BD31-4B8C-83A1-F6EECF244321}">
                <p14:modId xmlns:p14="http://schemas.microsoft.com/office/powerpoint/2010/main" val="412706999"/>
              </p:ext>
            </p:extLst>
          </p:nvPr>
        </p:nvGraphicFramePr>
        <p:xfrm>
          <a:off x="0" y="1018938"/>
          <a:ext cx="9070782" cy="5839061"/>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225B1F7-29F6-4EB8-B0E4-6453B915D04F}"/>
              </a:ext>
            </a:extLst>
          </p:cNvPr>
          <p:cNvSpPr txBox="1"/>
          <p:nvPr/>
        </p:nvSpPr>
        <p:spPr>
          <a:xfrm>
            <a:off x="4386471" y="6137399"/>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177693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North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19: North America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4168660029"/>
              </p:ext>
            </p:extLst>
          </p:nvPr>
        </p:nvGraphicFramePr>
        <p:xfrm>
          <a:off x="28136" y="1204468"/>
          <a:ext cx="9042646" cy="53230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B3106471-591C-4DEB-98AA-87ED054DA183}"/>
              </a:ext>
            </a:extLst>
          </p:cNvPr>
          <p:cNvSpPr txBox="1"/>
          <p:nvPr/>
        </p:nvSpPr>
        <p:spPr>
          <a:xfrm>
            <a:off x="6073980" y="509624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438612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4517D-897C-4BB9-94CC-0AE1F062C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1" y="863594"/>
            <a:ext cx="3380535" cy="5143502"/>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ASIA PACIFIC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390837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943BFCCE-9603-49F2-B753-EE97604E1AFC}"/>
              </a:ext>
            </a:extLst>
          </p:cNvPr>
          <p:cNvGraphicFramePr>
            <a:graphicFrameLocks noGrp="1"/>
          </p:cNvGraphicFramePr>
          <p:nvPr/>
        </p:nvGraphicFramePr>
        <p:xfrm>
          <a:off x="381007" y="721654"/>
          <a:ext cx="8567219" cy="243840"/>
        </p:xfrm>
        <a:graphic>
          <a:graphicData uri="http://schemas.openxmlformats.org/drawingml/2006/table">
            <a:tbl>
              <a:tblPr firstRow="1" bandRow="1">
                <a:tableStyleId>{93296810-A885-4BE3-A3E7-6D5BEEA58F35}</a:tableStyleId>
              </a:tblPr>
              <a:tblGrid>
                <a:gridCol w="865626">
                  <a:extLst>
                    <a:ext uri="{9D8B030D-6E8A-4147-A177-3AD203B41FA5}">
                      <a16:colId xmlns:a16="http://schemas.microsoft.com/office/drawing/2014/main" val="4200170054"/>
                    </a:ext>
                  </a:extLst>
                </a:gridCol>
                <a:gridCol w="7701593">
                  <a:extLst>
                    <a:ext uri="{9D8B030D-6E8A-4147-A177-3AD203B41FA5}">
                      <a16:colId xmlns:a16="http://schemas.microsoft.com/office/drawing/2014/main" val="2391628496"/>
                    </a:ext>
                  </a:extLst>
                </a:gridCol>
              </a:tblGrid>
              <a:tr h="167172">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2857724468"/>
                  </a:ext>
                </a:extLst>
              </a:tr>
            </a:tbl>
          </a:graphicData>
        </a:graphic>
      </p:graphicFrame>
      <p:sp>
        <p:nvSpPr>
          <p:cNvPr id="9" name="Text Placeholder 3">
            <a:extLst>
              <a:ext uri="{FF2B5EF4-FFF2-40B4-BE49-F238E27FC236}">
                <a16:creationId xmlns:a16="http://schemas.microsoft.com/office/drawing/2014/main" id="{A88D8CD2-12BF-4184-A846-3DEFD6623C3B}"/>
              </a:ext>
            </a:extLst>
          </p:cNvPr>
          <p:cNvSpPr txBox="1">
            <a:spLocks/>
          </p:cNvSpPr>
          <p:nvPr/>
        </p:nvSpPr>
        <p:spPr>
          <a:xfrm>
            <a:off x="132586" y="193795"/>
            <a:ext cx="7863840" cy="4572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85000"/>
                    <a:lumOff val="15000"/>
                  </a:schemeClr>
                </a:solidFill>
                <a:latin typeface="Montserrat" panose="02000505000000020004" pitchFamily="2" charset="0"/>
              </a:rPr>
              <a:t>Table of Contents : TEFR</a:t>
            </a:r>
          </a:p>
        </p:txBody>
      </p:sp>
      <p:graphicFrame>
        <p:nvGraphicFramePr>
          <p:cNvPr id="5" name="Table 4">
            <a:extLst>
              <a:ext uri="{FF2B5EF4-FFF2-40B4-BE49-F238E27FC236}">
                <a16:creationId xmlns:a16="http://schemas.microsoft.com/office/drawing/2014/main" id="{DDD1E33A-A910-4213-ACDD-32624D294D7D}"/>
              </a:ext>
            </a:extLst>
          </p:cNvPr>
          <p:cNvGraphicFramePr>
            <a:graphicFrameLocks noGrp="1"/>
          </p:cNvGraphicFramePr>
          <p:nvPr/>
        </p:nvGraphicFramePr>
        <p:xfrm>
          <a:off x="381012" y="965494"/>
          <a:ext cx="8567208" cy="2951152"/>
        </p:xfrm>
        <a:graphic>
          <a:graphicData uri="http://schemas.openxmlformats.org/drawingml/2006/table">
            <a:tbl>
              <a:tblPr firstRow="1" bandRow="1">
                <a:tableStyleId>{93296810-A885-4BE3-A3E7-6D5BEEA58F35}</a:tableStyleId>
              </a:tblPr>
              <a:tblGrid>
                <a:gridCol w="442633">
                  <a:extLst>
                    <a:ext uri="{9D8B030D-6E8A-4147-A177-3AD203B41FA5}">
                      <a16:colId xmlns:a16="http://schemas.microsoft.com/office/drawing/2014/main" val="20000"/>
                    </a:ext>
                  </a:extLst>
                </a:gridCol>
                <a:gridCol w="442633">
                  <a:extLst>
                    <a:ext uri="{9D8B030D-6E8A-4147-A177-3AD203B41FA5}">
                      <a16:colId xmlns:a16="http://schemas.microsoft.com/office/drawing/2014/main" val="3384844489"/>
                    </a:ext>
                  </a:extLst>
                </a:gridCol>
                <a:gridCol w="442633">
                  <a:extLst>
                    <a:ext uri="{9D8B030D-6E8A-4147-A177-3AD203B41FA5}">
                      <a16:colId xmlns:a16="http://schemas.microsoft.com/office/drawing/2014/main" val="1192956089"/>
                    </a:ext>
                  </a:extLst>
                </a:gridCol>
                <a:gridCol w="6597465">
                  <a:extLst>
                    <a:ext uri="{9D8B030D-6E8A-4147-A177-3AD203B41FA5}">
                      <a16:colId xmlns:a16="http://schemas.microsoft.com/office/drawing/2014/main" val="20001"/>
                    </a:ext>
                  </a:extLst>
                </a:gridCol>
                <a:gridCol w="641844">
                  <a:extLst>
                    <a:ext uri="{9D8B030D-6E8A-4147-A177-3AD203B41FA5}">
                      <a16:colId xmlns:a16="http://schemas.microsoft.com/office/drawing/2014/main" val="1682532047"/>
                    </a:ext>
                  </a:extLst>
                </a:gridCol>
              </a:tblGrid>
              <a:tr h="448526">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Project Schedule  (Commissioning of the plant capacities in different phases based on demand supply situation and economy of scale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Project Schedule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2909793958"/>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rgbClr val="FFFF00"/>
                          </a:solidFill>
                          <a:effectLst/>
                          <a:latin typeface="Arial" panose="020B0604020202020204" pitchFamily="34" charset="0"/>
                          <a:ea typeface="+mn-ea"/>
                          <a:cs typeface="Arial" panose="020B060402020202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rgbClr val="FFFF00"/>
                          </a:solidFill>
                          <a:effectLst/>
                          <a:latin typeface="Arial" panose="020B0604020202020204" pitchFamily="34" charset="0"/>
                          <a:ea typeface="+mn-ea"/>
                          <a:cs typeface="Arial" panose="020B0604020202020204" pitchFamily="34" charset="0"/>
                        </a:rPr>
                        <a:t>Project and Business Risk on setting up epoxy resin plant in West Region of India (Analysis of all prevailing geo-political and socio-economic factors which will lower its profit or lead to fail)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7868922"/>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4">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Strategic Recommendations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Strategic Recommendations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936733149"/>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  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Market Penetrations Strategies</a:t>
                      </a: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172557"/>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Recommendations for setting up facilities for production of considering the returns of investments and economic scale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669499"/>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US" sz="900" kern="1200" dirty="0">
                          <a:solidFill>
                            <a:schemeClr val="dk1"/>
                          </a:solidFill>
                          <a:effectLst/>
                          <a:latin typeface="Arial" panose="020B0604020202020204" pitchFamily="34" charset="0"/>
                          <a:ea typeface="+mn-ea"/>
                          <a:cs typeface="Arial" panose="020B0604020202020204" pitchFamily="34" charset="0"/>
                        </a:rPr>
                        <a:t>Expected Growth, Key Market Drivers And Challenges During The Forecast Period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900"/>
                        </a:lnSpc>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6896955"/>
                  </a:ext>
                </a:extLst>
              </a:tr>
              <a:tr h="357518">
                <a:tc>
                  <a:txBody>
                    <a:bodyPr/>
                    <a:lstStyle/>
                    <a:p>
                      <a:pPr marL="0" marR="0" indent="0" algn="ctr" defTabSz="914400" rtl="0" eaLnBrk="1" fontAlgn="auto" latinLnBrk="0" hangingPunct="1">
                        <a:lnSpc>
                          <a:spcPts val="9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ctr" defTabSz="914400" rtl="0" eaLnBrk="1" fontAlgn="ctr" latinLnBrk="0" hangingPunct="1">
                        <a:lnSpc>
                          <a:spcPts val="900"/>
                        </a:lnSpc>
                      </a:pPr>
                      <a:endParaRPr lang="en-IN" sz="90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algn="l" defTabSz="914400" rtl="0" eaLnBrk="1" fontAlgn="ctr" latinLnBrk="0" hangingPunct="1">
                        <a:lnSpc>
                          <a:spcPts val="900"/>
                        </a:lnSpc>
                      </a:pPr>
                      <a:r>
                        <a:rPr lang="en-IN" sz="900" kern="1200" dirty="0">
                          <a:solidFill>
                            <a:schemeClr val="dk1"/>
                          </a:solidFill>
                          <a:effectLst/>
                          <a:latin typeface="Arial" panose="020B0604020202020204" pitchFamily="34" charset="0"/>
                          <a:ea typeface="+mn-ea"/>
                          <a:cs typeface="Arial" panose="020B0604020202020204" pitchFamily="34" charset="0"/>
                        </a:rPr>
                        <a:t>8.1.3.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ts val="900"/>
                        </a:lnSpc>
                        <a:spcBef>
                          <a:spcPts val="0"/>
                        </a:spcBef>
                        <a:spcAft>
                          <a:spcPts val="0"/>
                        </a:spcAft>
                        <a:buClrTx/>
                        <a:buSzTx/>
                        <a:buFontTx/>
                        <a:buNone/>
                        <a:tabLst/>
                        <a:defRPr/>
                      </a:pPr>
                      <a:r>
                        <a:rPr lang="en-US" sz="900" kern="1200" dirty="0">
                          <a:solidFill>
                            <a:schemeClr val="dk1"/>
                          </a:solidFill>
                          <a:effectLst/>
                          <a:latin typeface="Arial" panose="020B0604020202020204" pitchFamily="34" charset="0"/>
                          <a:ea typeface="+mn-ea"/>
                          <a:cs typeface="Arial" panose="020B0604020202020204" pitchFamily="34" charset="0"/>
                        </a:rPr>
                        <a:t>Observation on project cost, viability and sensitivity on fluctuation in feedstock and product prices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ts val="900"/>
                        </a:lnSpc>
                      </a:pPr>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4620205"/>
                  </a:ext>
                </a:extLst>
              </a:tr>
              <a:tr h="357518">
                <a:tc>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US" sz="1000" b="1" kern="1200" dirty="0">
                          <a:solidFill>
                            <a:schemeClr val="bg1"/>
                          </a:solidFill>
                          <a:effectLst/>
                          <a:latin typeface="Arial" panose="020B0604020202020204" pitchFamily="34" charset="0"/>
                          <a:ea typeface="+mn-ea"/>
                          <a:cs typeface="Arial" panose="020B060402020202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gridSpan="3">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Annexures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endParaRPr lang="en-US" sz="1000" b="1" kern="1200" dirty="0">
                        <a:solidFill>
                          <a:schemeClr val="bg1"/>
                        </a:solidFill>
                        <a:effectLst/>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pPr marL="0" marR="0" lvl="0" indent="0" algn="l" defTabSz="914400" rtl="0" eaLnBrk="1" fontAlgn="auto" latinLnBrk="0" hangingPunct="1">
                        <a:lnSpc>
                          <a:spcPts val="900"/>
                        </a:lnSpc>
                        <a:spcBef>
                          <a:spcPts val="0"/>
                        </a:spcBef>
                        <a:spcAft>
                          <a:spcPts val="0"/>
                        </a:spcAft>
                        <a:buClrTx/>
                        <a:buSzTx/>
                        <a:buFontTx/>
                        <a:buNone/>
                        <a:tabLst/>
                        <a:defRPr/>
                      </a:pPr>
                      <a:r>
                        <a:rPr lang="en-IN" sz="1000" b="1" kern="1200" dirty="0">
                          <a:solidFill>
                            <a:schemeClr val="bg1"/>
                          </a:solidFill>
                          <a:effectLst/>
                          <a:latin typeface="Arial" panose="020B0604020202020204" pitchFamily="34" charset="0"/>
                          <a:ea typeface="+mn-ea"/>
                          <a:cs typeface="Arial" panose="020B0604020202020204" pitchFamily="34" charset="0"/>
                        </a:rPr>
                        <a:t>Annexures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marR="0" lvl="0" indent="0" algn="ctr" defTabSz="914400" rtl="0" eaLnBrk="1" fontAlgn="ctr" latinLnBrk="0" hangingPunct="1">
                        <a:lnSpc>
                          <a:spcPts val="900"/>
                        </a:lnSpc>
                        <a:spcBef>
                          <a:spcPts val="0"/>
                        </a:spcBef>
                        <a:spcAft>
                          <a:spcPts val="0"/>
                        </a:spcAft>
                        <a:buClrTx/>
                        <a:buSzTx/>
                        <a:buFontTx/>
                        <a:buNone/>
                        <a:tabLst/>
                        <a:defRPr/>
                      </a:pPr>
                      <a:endParaRPr lang="en-IN" sz="10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609380090"/>
                  </a:ext>
                </a:extLst>
              </a:tr>
            </a:tbl>
          </a:graphicData>
        </a:graphic>
      </p:graphicFrame>
    </p:spTree>
    <p:extLst>
      <p:ext uri="{BB962C8B-B14F-4D97-AF65-F5344CB8AC3E}">
        <p14:creationId xmlns:p14="http://schemas.microsoft.com/office/powerpoint/2010/main" val="621948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95793"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C2FEDB59-1208-45AE-B20E-28C1EDFEA05B}"/>
              </a:ext>
            </a:extLst>
          </p:cNvPr>
          <p:cNvSpPr txBox="1"/>
          <p:nvPr/>
        </p:nvSpPr>
        <p:spPr>
          <a:xfrm>
            <a:off x="0" y="4252600"/>
            <a:ext cx="8549196" cy="2351879"/>
          </a:xfrm>
          <a:prstGeom prst="rect">
            <a:avLst/>
          </a:prstGeom>
          <a:solidFill>
            <a:schemeClr val="tx2">
              <a:lumMod val="7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856D5F82-5052-4045-9B76-7EA6F60AAC8B}"/>
              </a:ext>
            </a:extLst>
          </p:cNvPr>
          <p:cNvSpPr txBox="1"/>
          <p:nvPr/>
        </p:nvSpPr>
        <p:spPr>
          <a:xfrm>
            <a:off x="241921" y="4373190"/>
            <a:ext cx="8112306" cy="1907895"/>
          </a:xfrm>
          <a:prstGeom prst="rect">
            <a:avLst/>
          </a:prstGeom>
          <a:noFill/>
        </p:spPr>
        <p:txBody>
          <a:bodyPr wrap="square" rtlCol="0">
            <a:spAutoFit/>
          </a:bodyPr>
          <a:lstStyle/>
          <a:p>
            <a:pPr marR="0" lvl="0" algn="just" defTabSz="914400" rtl="0" eaLnBrk="1" fontAlgn="auto" latinLnBrk="0" hangingPunct="1">
              <a:lnSpc>
                <a:spcPct val="150000"/>
              </a:lnSpc>
              <a:spcBef>
                <a:spcPts val="0"/>
              </a:spcBef>
              <a:spcAft>
                <a:spcPts val="0"/>
              </a:spcAft>
              <a:buClrTx/>
              <a:buSzPct val="180000"/>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Asia Pacific’s vinyl ester resin demand is anticipated to increase at a CAGR of around 8% from approximately current demand of 407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to around 931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Exports are higher as compared to imports due to presence of major vinyl ester resin producers in the region. Total export in 2020 stood at around 17.81 while import stood at around 14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Increasing export is attributed to mainly increasing demand of vinyl ester resin from fiber reinforced plastic (FRP) application in pipe and tank industry. Average operating rate in Asia pacific region varies from around 78% to 84% and is expected to reach 94% in 2030. Demand supply gap is expected to reach 392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0.94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2022. However, several manufacturers are investing heavily in capacity expansion to meet the growing demand of vinyl ester resin in the region.</a:t>
            </a:r>
          </a:p>
        </p:txBody>
      </p:sp>
      <p:graphicFrame>
        <p:nvGraphicFramePr>
          <p:cNvPr id="12" name="Chart 11">
            <a:extLst>
              <a:ext uri="{FF2B5EF4-FFF2-40B4-BE49-F238E27FC236}">
                <a16:creationId xmlns:a16="http://schemas.microsoft.com/office/drawing/2014/main" id="{EBEC80D7-2033-420E-9714-B47A03548B6F}"/>
              </a:ext>
            </a:extLst>
          </p:cNvPr>
          <p:cNvGraphicFramePr/>
          <p:nvPr>
            <p:extLst>
              <p:ext uri="{D42A27DB-BD31-4B8C-83A1-F6EECF244321}">
                <p14:modId xmlns:p14="http://schemas.microsoft.com/office/powerpoint/2010/main" val="181406331"/>
              </p:ext>
            </p:extLst>
          </p:nvPr>
        </p:nvGraphicFramePr>
        <p:xfrm>
          <a:off x="423438" y="956375"/>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32" name="Rectangle 31">
            <a:extLst>
              <a:ext uri="{FF2B5EF4-FFF2-40B4-BE49-F238E27FC236}">
                <a16:creationId xmlns:a16="http://schemas.microsoft.com/office/drawing/2014/main" id="{65B89788-0AE8-4E58-A641-AC885A1A617A}"/>
              </a:ext>
            </a:extLst>
          </p:cNvPr>
          <p:cNvSpPr/>
          <p:nvPr/>
        </p:nvSpPr>
        <p:spPr>
          <a:xfrm>
            <a:off x="1391162" y="279234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6843" y="3043107"/>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a:t>
            </a: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.50</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13" name="Rectangle 12">
            <a:extLst>
              <a:ext uri="{FF2B5EF4-FFF2-40B4-BE49-F238E27FC236}">
                <a16:creationId xmlns:a16="http://schemas.microsoft.com/office/drawing/2014/main" id="{F8046891-BD7D-4B76-80E6-8472C52CDF69}"/>
              </a:ext>
            </a:extLst>
          </p:cNvPr>
          <p:cNvSpPr/>
          <p:nvPr/>
        </p:nvSpPr>
        <p:spPr>
          <a:xfrm>
            <a:off x="6082749" y="2792348"/>
            <a:ext cx="2058298"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09720C9-19AD-4573-9FB4-E6C795D7E816}"/>
              </a:ext>
            </a:extLst>
          </p:cNvPr>
          <p:cNvSpPr/>
          <p:nvPr/>
        </p:nvSpPr>
        <p:spPr>
          <a:xfrm>
            <a:off x="6286208" y="3043107"/>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6.44</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Tree>
    <p:extLst>
      <p:ext uri="{BB962C8B-B14F-4D97-AF65-F5344CB8AC3E}">
        <p14:creationId xmlns:p14="http://schemas.microsoft.com/office/powerpoint/2010/main" val="2789035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4079101426"/>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325713" y="784601"/>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22: Asia Pacific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23: Asia Pacific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885216349"/>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75A396F8-1B24-445A-9D36-23F3B237F30E}"/>
              </a:ext>
            </a:extLst>
          </p:cNvPr>
          <p:cNvSpPr txBox="1"/>
          <p:nvPr/>
        </p:nvSpPr>
        <p:spPr>
          <a:xfrm>
            <a:off x="5951533"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E3425A06-1D47-4055-BCF7-468C85407642}"/>
              </a:ext>
            </a:extLst>
          </p:cNvPr>
          <p:cNvSpPr txBox="1"/>
          <p:nvPr/>
        </p:nvSpPr>
        <p:spPr>
          <a:xfrm>
            <a:off x="6229829" y="3677116"/>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76292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166595" y="18923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Asia Pacific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0" y="758150"/>
            <a:ext cx="8755757" cy="31197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Current Asia Pacific capacity of Vinyl Ester resin stood at around 542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and is expected to reach approximately 572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The major dominant player in Asia Pacific vinyl ester resin includes </a:t>
            </a:r>
            <a:r>
              <a:rPr lang="en-US" sz="1000" dirty="0" err="1">
                <a:effectLst/>
                <a:latin typeface="Verdana" panose="020B0604030504040204" pitchFamily="34" charset="0"/>
                <a:ea typeface="Verdana" panose="020B0604030504040204" pitchFamily="34" charset="0"/>
                <a:cs typeface="Verdana" panose="020B0604030504040204" pitchFamily="34" charset="0"/>
              </a:rPr>
              <a:t>Swancor</a:t>
            </a:r>
            <a:r>
              <a:rPr lang="en-US" sz="1000" dirty="0">
                <a:effectLst/>
                <a:latin typeface="Verdana" panose="020B0604030504040204" pitchFamily="34" charset="0"/>
                <a:ea typeface="Verdana" panose="020B0604030504040204" pitchFamily="34" charset="0"/>
                <a:cs typeface="Verdana" panose="020B0604030504040204" pitchFamily="34" charset="0"/>
              </a:rPr>
              <a:t> Holding Co., LTD., </a:t>
            </a:r>
            <a:r>
              <a:rPr lang="en-US" sz="1000" dirty="0" err="1">
                <a:effectLst/>
                <a:latin typeface="Verdana" panose="020B0604030504040204" pitchFamily="34" charset="0"/>
                <a:ea typeface="Verdana" panose="020B0604030504040204" pitchFamily="34" charset="0"/>
                <a:cs typeface="Verdana" panose="020B0604030504040204" pitchFamily="34" charset="0"/>
              </a:rPr>
              <a:t>Jinling</a:t>
            </a:r>
            <a:r>
              <a:rPr lang="en-US" sz="1000" dirty="0">
                <a:effectLst/>
                <a:latin typeface="Verdana" panose="020B0604030504040204" pitchFamily="34" charset="0"/>
                <a:ea typeface="Verdana" panose="020B0604030504040204" pitchFamily="34" charset="0"/>
                <a:cs typeface="Verdana" panose="020B0604030504040204" pitchFamily="34" charset="0"/>
              </a:rPr>
              <a:t> AOC Resins Co., Ltd., INEOS Composites, Showa  which holds around 46% of total Asia Pacific capacity.  Manufacturers are adding new capacities to meet the growing demand of vinyl ester resin in the region. in 2020, Showa Denko K.K, Japanese Vinyl Ester Resin Producer had completed its expansion of VER production line to almost double of its existing capacity through its Chinese subsidiary Shanghai Showa Highpolymer Co., Ltd. (SSHP). New Players are also entering the vinyl ester resin market due to its increasing demand from fiber reinforced plastics (FRP) application, paints and coating and marine industry among others. Furthermore, Government of India’s “Make In India” initiative to give impetus to composite industry by increasing the per capita consumption of fiber reinforced plastics (FRP) products is going to attract investors for capacity addition of vinyl ester resin to meet the customer demand.</a:t>
            </a:r>
          </a:p>
        </p:txBody>
      </p:sp>
      <p:graphicFrame>
        <p:nvGraphicFramePr>
          <p:cNvPr id="13" name="Table 12">
            <a:extLst>
              <a:ext uri="{FF2B5EF4-FFF2-40B4-BE49-F238E27FC236}">
                <a16:creationId xmlns:a16="http://schemas.microsoft.com/office/drawing/2014/main" id="{D980AC1B-7C41-40F6-A7CE-9E547655C58E}"/>
              </a:ext>
            </a:extLst>
          </p:cNvPr>
          <p:cNvGraphicFramePr>
            <a:graphicFrameLocks noGrp="1"/>
          </p:cNvGraphicFramePr>
          <p:nvPr>
            <p:extLst>
              <p:ext uri="{D42A27DB-BD31-4B8C-83A1-F6EECF244321}">
                <p14:modId xmlns:p14="http://schemas.microsoft.com/office/powerpoint/2010/main" val="2495262202"/>
              </p:ext>
            </p:extLst>
          </p:nvPr>
        </p:nvGraphicFramePr>
        <p:xfrm>
          <a:off x="194121" y="4390878"/>
          <a:ext cx="4282344" cy="2103552"/>
        </p:xfrm>
        <a:graphic>
          <a:graphicData uri="http://schemas.openxmlformats.org/drawingml/2006/table">
            <a:tbl>
              <a:tblPr firstRow="1" bandRow="1">
                <a:tableStyleId>{93296810-A885-4BE3-A3E7-6D5BEEA58F35}</a:tableStyleId>
              </a:tblPr>
              <a:tblGrid>
                <a:gridCol w="882519">
                  <a:extLst>
                    <a:ext uri="{9D8B030D-6E8A-4147-A177-3AD203B41FA5}">
                      <a16:colId xmlns:a16="http://schemas.microsoft.com/office/drawing/2014/main" val="3703239053"/>
                    </a:ext>
                  </a:extLst>
                </a:gridCol>
                <a:gridCol w="679965">
                  <a:extLst>
                    <a:ext uri="{9D8B030D-6E8A-4147-A177-3AD203B41FA5}">
                      <a16:colId xmlns:a16="http://schemas.microsoft.com/office/drawing/2014/main" val="767025875"/>
                    </a:ext>
                  </a:extLst>
                </a:gridCol>
                <a:gridCol w="679965">
                  <a:extLst>
                    <a:ext uri="{9D8B030D-6E8A-4147-A177-3AD203B41FA5}">
                      <a16:colId xmlns:a16="http://schemas.microsoft.com/office/drawing/2014/main" val="426774735"/>
                    </a:ext>
                  </a:extLst>
                </a:gridCol>
                <a:gridCol w="679965">
                  <a:extLst>
                    <a:ext uri="{9D8B030D-6E8A-4147-A177-3AD203B41FA5}">
                      <a16:colId xmlns:a16="http://schemas.microsoft.com/office/drawing/2014/main" val="1907748026"/>
                    </a:ext>
                  </a:extLst>
                </a:gridCol>
                <a:gridCol w="679965">
                  <a:extLst>
                    <a:ext uri="{9D8B030D-6E8A-4147-A177-3AD203B41FA5}">
                      <a16:colId xmlns:a16="http://schemas.microsoft.com/office/drawing/2014/main" val="211862013"/>
                    </a:ext>
                  </a:extLst>
                </a:gridCol>
                <a:gridCol w="679965">
                  <a:extLst>
                    <a:ext uri="{9D8B030D-6E8A-4147-A177-3AD203B41FA5}">
                      <a16:colId xmlns:a16="http://schemas.microsoft.com/office/drawing/2014/main" val="4157119679"/>
                    </a:ext>
                  </a:extLst>
                </a:gridCol>
              </a:tblGrid>
              <a:tr h="267116">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2017</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2018</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2019</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68307192"/>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9,599</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10,155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10,684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11,084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9,452</a:t>
                      </a:r>
                    </a:p>
                  </a:txBody>
                  <a:tcPr marL="0" marR="0" marT="0" marB="0" anchor="ctr"/>
                </a:tc>
                <a:extLst>
                  <a:ext uri="{0D108BD9-81ED-4DB2-BD59-A6C34878D82A}">
                    <a16:rowId xmlns:a16="http://schemas.microsoft.com/office/drawing/2014/main" val="1862663308"/>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4,475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4,561</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4,930</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3802</a:t>
                      </a:r>
                    </a:p>
                  </a:txBody>
                  <a:tcPr marL="0" marR="0" marT="0" marB="0" anchor="ctr"/>
                </a:tc>
                <a:extLst>
                  <a:ext uri="{0D108BD9-81ED-4DB2-BD59-A6C34878D82A}">
                    <a16:rowId xmlns:a16="http://schemas.microsoft.com/office/drawing/2014/main" val="1095404991"/>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3,453</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3,289</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3,258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3,280</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2963</a:t>
                      </a:r>
                    </a:p>
                  </a:txBody>
                  <a:tcPr marL="0" marR="0" marT="0" marB="0" anchor="ctr"/>
                </a:tc>
                <a:extLst>
                  <a:ext uri="{0D108BD9-81ED-4DB2-BD59-A6C34878D82A}">
                    <a16:rowId xmlns:a16="http://schemas.microsoft.com/office/drawing/2014/main" val="1734595627"/>
                  </a:ext>
                </a:extLst>
              </a:tr>
              <a:tr h="307189">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2,516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2,784</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2,928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2349</a:t>
                      </a:r>
                    </a:p>
                  </a:txBody>
                  <a:tcPr marL="0" marR="0" marT="0" marB="0" anchor="ctr"/>
                </a:tc>
                <a:extLst>
                  <a:ext uri="{0D108BD9-81ED-4DB2-BD59-A6C34878D82A}">
                    <a16:rowId xmlns:a16="http://schemas.microsoft.com/office/drawing/2014/main" val="4085979855"/>
                  </a:ext>
                </a:extLst>
              </a:tr>
              <a:tr h="267116">
                <a:tc>
                  <a:txBody>
                    <a:bodyPr/>
                    <a:lstStyle/>
                    <a:p>
                      <a:pPr marL="0" algn="ctr" defTabSz="914400" rtl="0" eaLnBrk="1" fontAlgn="b"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848</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836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885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802</a:t>
                      </a:r>
                    </a:p>
                  </a:txBody>
                  <a:tcPr marL="0" marR="0" marT="0" marB="0" anchor="ctr"/>
                </a:tc>
                <a:extLst>
                  <a:ext uri="{0D108BD9-81ED-4DB2-BD59-A6C34878D82A}">
                    <a16:rowId xmlns:a16="http://schemas.microsoft.com/office/drawing/2014/main" val="2665164985"/>
                  </a:ext>
                </a:extLst>
              </a:tr>
              <a:tr h="460783">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Rest of Asia-Pacific</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4,756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4,582</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4,685</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4,736</a:t>
                      </a: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4136</a:t>
                      </a:r>
                    </a:p>
                  </a:txBody>
                  <a:tcPr marL="0" marR="0" marT="0" marB="0" anchor="ctr"/>
                </a:tc>
                <a:extLst>
                  <a:ext uri="{0D108BD9-81ED-4DB2-BD59-A6C34878D82A}">
                    <a16:rowId xmlns:a16="http://schemas.microsoft.com/office/drawing/2014/main" val="2566135972"/>
                  </a:ext>
                </a:extLst>
              </a:tr>
            </a:tbl>
          </a:graphicData>
        </a:graphic>
      </p:graphicFrame>
      <p:sp>
        <p:nvSpPr>
          <p:cNvPr id="14" name="TextBox 13">
            <a:extLst>
              <a:ext uri="{FF2B5EF4-FFF2-40B4-BE49-F238E27FC236}">
                <a16:creationId xmlns:a16="http://schemas.microsoft.com/office/drawing/2014/main" id="{09AFAF88-AE70-4232-B20D-747B749D3EB0}"/>
              </a:ext>
            </a:extLst>
          </p:cNvPr>
          <p:cNvSpPr txBox="1"/>
          <p:nvPr/>
        </p:nvSpPr>
        <p:spPr>
          <a:xfrm>
            <a:off x="166595" y="3867978"/>
            <a:ext cx="4282344" cy="522900"/>
          </a:xfrm>
          <a:prstGeom prst="rect">
            <a:avLst/>
          </a:prstGeom>
          <a:noFill/>
        </p:spPr>
        <p:txBody>
          <a:bodyPr wrap="square" rtlCol="0">
            <a:spAutoFit/>
          </a:bodyPr>
          <a:lstStyle/>
          <a:p>
            <a:pPr lvl="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Asia-Pacific Refinery Throughput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2016-2020 (‘000 Barrels per Day)</a:t>
            </a:r>
          </a:p>
        </p:txBody>
      </p:sp>
      <p:sp>
        <p:nvSpPr>
          <p:cNvPr id="16" name="TextBox 15">
            <a:extLst>
              <a:ext uri="{FF2B5EF4-FFF2-40B4-BE49-F238E27FC236}">
                <a16:creationId xmlns:a16="http://schemas.microsoft.com/office/drawing/2014/main" id="{8AAF8583-D1EE-4164-8460-4B459FE2C306}"/>
              </a:ext>
            </a:extLst>
          </p:cNvPr>
          <p:cNvSpPr txBox="1"/>
          <p:nvPr/>
        </p:nvSpPr>
        <p:spPr>
          <a:xfrm>
            <a:off x="1914698" y="6494430"/>
            <a:ext cx="2657301" cy="200055"/>
          </a:xfrm>
          <a:prstGeom prst="rect">
            <a:avLst/>
          </a:prstGeom>
        </p:spPr>
        <p:txBody>
          <a:bodyPr wrap="square" rtlCol="0">
            <a:spAutoFit/>
          </a:bodyPr>
          <a:lstStyle/>
          <a:p>
            <a:pPr algn="r" defTabSz="914400"/>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BP Statistical Review of World Energy</a:t>
            </a:r>
          </a:p>
        </p:txBody>
      </p:sp>
      <p:graphicFrame>
        <p:nvGraphicFramePr>
          <p:cNvPr id="17" name="Chart 16">
            <a:extLst>
              <a:ext uri="{FF2B5EF4-FFF2-40B4-BE49-F238E27FC236}">
                <a16:creationId xmlns:a16="http://schemas.microsoft.com/office/drawing/2014/main" id="{4DCD8127-898D-4DC8-8A55-CA37AF1EF840}"/>
              </a:ext>
            </a:extLst>
          </p:cNvPr>
          <p:cNvGraphicFramePr/>
          <p:nvPr>
            <p:extLst>
              <p:ext uri="{D42A27DB-BD31-4B8C-83A1-F6EECF244321}">
                <p14:modId xmlns:p14="http://schemas.microsoft.com/office/powerpoint/2010/main" val="2619138033"/>
              </p:ext>
            </p:extLst>
          </p:nvPr>
        </p:nvGraphicFramePr>
        <p:xfrm>
          <a:off x="4802832" y="4390878"/>
          <a:ext cx="3889676" cy="204969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C7C67C91-A2DA-4CEB-A88A-442FE59F08BB}"/>
              </a:ext>
            </a:extLst>
          </p:cNvPr>
          <p:cNvSpPr txBox="1"/>
          <p:nvPr/>
        </p:nvSpPr>
        <p:spPr>
          <a:xfrm>
            <a:off x="4706308" y="3866130"/>
            <a:ext cx="3753437" cy="292068"/>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Figure 20: China IIP Growth Rate, 2013-2017</a:t>
            </a:r>
          </a:p>
        </p:txBody>
      </p:sp>
      <p:sp>
        <p:nvSpPr>
          <p:cNvPr id="20" name="TextBox 19">
            <a:extLst>
              <a:ext uri="{FF2B5EF4-FFF2-40B4-BE49-F238E27FC236}">
                <a16:creationId xmlns:a16="http://schemas.microsoft.com/office/drawing/2014/main" id="{1AB6EA32-01FC-40E6-8934-E643BAC07916}"/>
              </a:ext>
            </a:extLst>
          </p:cNvPr>
          <p:cNvSpPr txBox="1"/>
          <p:nvPr/>
        </p:nvSpPr>
        <p:spPr>
          <a:xfrm>
            <a:off x="5727971" y="6440568"/>
            <a:ext cx="2964537" cy="307777"/>
          </a:xfrm>
          <a:prstGeom prst="rect">
            <a:avLst/>
          </a:prstGeom>
          <a:noFill/>
        </p:spPr>
        <p:txBody>
          <a:bodyPr wrap="square" rtlCol="0">
            <a:spAutoFit/>
          </a:bodyPr>
          <a:lstStyle/>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Note IIP stands for Index of Industry Production</a:t>
            </a:r>
          </a:p>
          <a:p>
            <a:pPr algn="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OECD, National Bureau of Statics of China</a:t>
            </a:r>
          </a:p>
        </p:txBody>
      </p:sp>
    </p:spTree>
    <p:extLst>
      <p:ext uri="{BB962C8B-B14F-4D97-AF65-F5344CB8AC3E}">
        <p14:creationId xmlns:p14="http://schemas.microsoft.com/office/powerpoint/2010/main" val="3955220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24</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Market Share, By Application, By Volume, 2015–2030F</a:t>
            </a:r>
          </a:p>
        </p:txBody>
      </p:sp>
      <p:graphicFrame>
        <p:nvGraphicFramePr>
          <p:cNvPr id="6" name="Chart 5">
            <a:extLst>
              <a:ext uri="{FF2B5EF4-FFF2-40B4-BE49-F238E27FC236}">
                <a16:creationId xmlns:a16="http://schemas.microsoft.com/office/drawing/2014/main" id="{33E62D94-53AA-4D38-A7F9-BA180DBC6E6C}"/>
              </a:ext>
            </a:extLst>
          </p:cNvPr>
          <p:cNvGraphicFramePr/>
          <p:nvPr>
            <p:extLst>
              <p:ext uri="{D42A27DB-BD31-4B8C-83A1-F6EECF244321}">
                <p14:modId xmlns:p14="http://schemas.microsoft.com/office/powerpoint/2010/main" val="1832990026"/>
              </p:ext>
            </p:extLst>
          </p:nvPr>
        </p:nvGraphicFramePr>
        <p:xfrm>
          <a:off x="0" y="1131932"/>
          <a:ext cx="9115863" cy="572606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BA948C83-94AC-4BBE-93F0-8902B9206092}"/>
              </a:ext>
            </a:extLst>
          </p:cNvPr>
          <p:cNvSpPr txBox="1"/>
          <p:nvPr/>
        </p:nvSpPr>
        <p:spPr>
          <a:xfrm>
            <a:off x="3945036" y="5726068"/>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187944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25</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Asia Pacific Vinyl Ester Resin Market Share, By Type, By Volume, 2015–2030F</a:t>
            </a:r>
          </a:p>
        </p:txBody>
      </p:sp>
      <p:graphicFrame>
        <p:nvGraphicFramePr>
          <p:cNvPr id="6" name="Chart 5">
            <a:extLst>
              <a:ext uri="{FF2B5EF4-FFF2-40B4-BE49-F238E27FC236}">
                <a16:creationId xmlns:a16="http://schemas.microsoft.com/office/drawing/2014/main" id="{C4B35CF8-AAA1-42FF-9636-3CBB36EDEC1C}"/>
              </a:ext>
            </a:extLst>
          </p:cNvPr>
          <p:cNvGraphicFramePr/>
          <p:nvPr>
            <p:extLst>
              <p:ext uri="{D42A27DB-BD31-4B8C-83A1-F6EECF244321}">
                <p14:modId xmlns:p14="http://schemas.microsoft.com/office/powerpoint/2010/main" val="3218641362"/>
              </p:ext>
            </p:extLst>
          </p:nvPr>
        </p:nvGraphicFramePr>
        <p:xfrm>
          <a:off x="73218" y="1012670"/>
          <a:ext cx="9070782" cy="512473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921C3B2-A59C-423C-8CBF-D6EA470A2763}"/>
              </a:ext>
            </a:extLst>
          </p:cNvPr>
          <p:cNvSpPr txBox="1"/>
          <p:nvPr/>
        </p:nvSpPr>
        <p:spPr>
          <a:xfrm>
            <a:off x="4452731"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678376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Asia Pacific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26: Asia Pacific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1653650147"/>
              </p:ext>
            </p:extLst>
          </p:nvPr>
        </p:nvGraphicFramePr>
        <p:xfrm>
          <a:off x="-160387" y="953559"/>
          <a:ext cx="9042646" cy="53230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0F97F26F-7C98-41C0-AA10-F93CFC14DFBF}"/>
              </a:ext>
            </a:extLst>
          </p:cNvPr>
          <p:cNvSpPr txBox="1"/>
          <p:nvPr/>
        </p:nvSpPr>
        <p:spPr>
          <a:xfrm>
            <a:off x="5925029" y="5646288"/>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369287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7CCA040B-F157-4B0C-9923-DFA614E8144E}"/>
              </a:ext>
            </a:extLst>
          </p:cNvPr>
          <p:cNvGraphicFramePr/>
          <p:nvPr>
            <p:extLst>
              <p:ext uri="{D42A27DB-BD31-4B8C-83A1-F6EECF244321}">
                <p14:modId xmlns:p14="http://schemas.microsoft.com/office/powerpoint/2010/main" val="2624658008"/>
              </p:ext>
            </p:extLst>
          </p:nvPr>
        </p:nvGraphicFramePr>
        <p:xfrm>
          <a:off x="423438" y="975313"/>
          <a:ext cx="8297124" cy="302684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81999" y="2860641"/>
            <a:ext cx="2134704"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6105441" y="2855977"/>
            <a:ext cx="2134703"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723661" y="313135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-0.22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6347102" y="318029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9.32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1" name="TextBox 10">
            <a:extLst>
              <a:ext uri="{FF2B5EF4-FFF2-40B4-BE49-F238E27FC236}">
                <a16:creationId xmlns:a16="http://schemas.microsoft.com/office/drawing/2014/main" id="{EDD92115-D34E-461C-B518-C21B50CA317C}"/>
              </a:ext>
            </a:extLst>
          </p:cNvPr>
          <p:cNvSpPr txBox="1"/>
          <p:nvPr/>
        </p:nvSpPr>
        <p:spPr>
          <a:xfrm>
            <a:off x="241921" y="4172006"/>
            <a:ext cx="7681788"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India Construction Market Size, By Value, 2015-2025F (USD Million)  </a:t>
            </a:r>
          </a:p>
        </p:txBody>
      </p:sp>
      <p:graphicFrame>
        <p:nvGraphicFramePr>
          <p:cNvPr id="13" name="Chart 12">
            <a:extLst>
              <a:ext uri="{FF2B5EF4-FFF2-40B4-BE49-F238E27FC236}">
                <a16:creationId xmlns:a16="http://schemas.microsoft.com/office/drawing/2014/main" id="{B3783A88-F7D0-4B24-84D3-4FC0C72ACE14}"/>
              </a:ext>
            </a:extLst>
          </p:cNvPr>
          <p:cNvGraphicFramePr/>
          <p:nvPr>
            <p:extLst>
              <p:ext uri="{D42A27DB-BD31-4B8C-83A1-F6EECF244321}">
                <p14:modId xmlns:p14="http://schemas.microsoft.com/office/powerpoint/2010/main" val="2871550666"/>
              </p:ext>
            </p:extLst>
          </p:nvPr>
        </p:nvGraphicFramePr>
        <p:xfrm>
          <a:off x="241922" y="4537349"/>
          <a:ext cx="8306808" cy="205070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6A63A7-38CF-44A8-BBBB-69FA37253F66}"/>
              </a:ext>
            </a:extLst>
          </p:cNvPr>
          <p:cNvSpPr txBox="1"/>
          <p:nvPr/>
        </p:nvSpPr>
        <p:spPr>
          <a:xfrm>
            <a:off x="6970643" y="6493565"/>
            <a:ext cx="1578086"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IBEF</a:t>
            </a:r>
          </a:p>
        </p:txBody>
      </p:sp>
    </p:spTree>
    <p:extLst>
      <p:ext uri="{BB962C8B-B14F-4D97-AF65-F5344CB8AC3E}">
        <p14:creationId xmlns:p14="http://schemas.microsoft.com/office/powerpoint/2010/main" val="1812719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220A-989B-4A5E-A2CA-0BC653182B1C}"/>
              </a:ext>
            </a:extLst>
          </p:cNvPr>
          <p:cNvSpPr txBox="1">
            <a:spLocks/>
          </p:cNvSpPr>
          <p:nvPr/>
        </p:nvSpPr>
        <p:spPr>
          <a:xfrm>
            <a:off x="157875" y="236851"/>
            <a:ext cx="7406640" cy="2862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stStyle>
          <a:p>
            <a:pPr defTabSz="685800">
              <a:lnSpc>
                <a:spcPct val="90000"/>
              </a:lnSpc>
              <a:spcBef>
                <a:spcPts val="0"/>
              </a:spcBef>
              <a:defRPr/>
            </a:pPr>
            <a:r>
              <a:rPr lang="en-IN" dirty="0">
                <a:solidFill>
                  <a:sysClr val="windowText" lastClr="000000">
                    <a:lumMod val="85000"/>
                    <a:lumOff val="15000"/>
                  </a:sysClr>
                </a:solidFill>
                <a:latin typeface="Montserrat" panose="02000505000000020004" pitchFamily="2" charset="0"/>
                <a:ea typeface="+mn-ea"/>
              </a:rPr>
              <a:t>India Chemical Industry Outlook</a:t>
            </a:r>
          </a:p>
        </p:txBody>
      </p:sp>
      <p:grpSp>
        <p:nvGrpSpPr>
          <p:cNvPr id="5" name="Group 4">
            <a:extLst>
              <a:ext uri="{FF2B5EF4-FFF2-40B4-BE49-F238E27FC236}">
                <a16:creationId xmlns:a16="http://schemas.microsoft.com/office/drawing/2014/main" id="{00302337-7169-45B9-8190-C78B5EDC7179}"/>
              </a:ext>
            </a:extLst>
          </p:cNvPr>
          <p:cNvGrpSpPr/>
          <p:nvPr/>
        </p:nvGrpSpPr>
        <p:grpSpPr>
          <a:xfrm>
            <a:off x="1495681" y="1773379"/>
            <a:ext cx="3297452" cy="2823147"/>
            <a:chOff x="2304017" y="1649697"/>
            <a:chExt cx="4232296" cy="4581768"/>
          </a:xfrm>
        </p:grpSpPr>
        <p:sp>
          <p:nvSpPr>
            <p:cNvPr id="6" name="Freeform 4">
              <a:extLst>
                <a:ext uri="{FF2B5EF4-FFF2-40B4-BE49-F238E27FC236}">
                  <a16:creationId xmlns:a16="http://schemas.microsoft.com/office/drawing/2014/main" id="{875F44C6-B0E5-4BB9-B497-599F14A8A444}"/>
                </a:ext>
              </a:extLst>
            </p:cNvPr>
            <p:cNvSpPr>
              <a:spLocks/>
            </p:cNvSpPr>
            <p:nvPr/>
          </p:nvSpPr>
          <p:spPr bwMode="auto">
            <a:xfrm>
              <a:off x="2552107" y="2750531"/>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 name="Freeform 5">
              <a:extLst>
                <a:ext uri="{FF2B5EF4-FFF2-40B4-BE49-F238E27FC236}">
                  <a16:creationId xmlns:a16="http://schemas.microsoft.com/office/drawing/2014/main" id="{2E6B3460-8718-4FDF-A6B8-01E37C18AE89}"/>
                </a:ext>
              </a:extLst>
            </p:cNvPr>
            <p:cNvSpPr>
              <a:spLocks/>
            </p:cNvSpPr>
            <p:nvPr/>
          </p:nvSpPr>
          <p:spPr bwMode="auto">
            <a:xfrm>
              <a:off x="2304017" y="3573637"/>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 name="Freeform 6">
              <a:extLst>
                <a:ext uri="{FF2B5EF4-FFF2-40B4-BE49-F238E27FC236}">
                  <a16:creationId xmlns:a16="http://schemas.microsoft.com/office/drawing/2014/main" id="{34FACD53-33B1-4259-97DC-ACF9552435AE}"/>
                </a:ext>
              </a:extLst>
            </p:cNvPr>
            <p:cNvSpPr>
              <a:spLocks/>
            </p:cNvSpPr>
            <p:nvPr/>
          </p:nvSpPr>
          <p:spPr bwMode="auto">
            <a:xfrm>
              <a:off x="2958207" y="4022604"/>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9" name="Freeform 7">
              <a:extLst>
                <a:ext uri="{FF2B5EF4-FFF2-40B4-BE49-F238E27FC236}">
                  <a16:creationId xmlns:a16="http://schemas.microsoft.com/office/drawing/2014/main" id="{34A9DB6B-8A9D-46C4-99A6-461BBDBA45E2}"/>
                </a:ext>
              </a:extLst>
            </p:cNvPr>
            <p:cNvSpPr>
              <a:spLocks/>
            </p:cNvSpPr>
            <p:nvPr/>
          </p:nvSpPr>
          <p:spPr bwMode="auto">
            <a:xfrm>
              <a:off x="3147228" y="4602519"/>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 name="Freeform 9">
              <a:extLst>
                <a:ext uri="{FF2B5EF4-FFF2-40B4-BE49-F238E27FC236}">
                  <a16:creationId xmlns:a16="http://schemas.microsoft.com/office/drawing/2014/main" id="{0906B865-C59E-47BF-993B-C80376C5B746}"/>
                </a:ext>
              </a:extLst>
            </p:cNvPr>
            <p:cNvSpPr>
              <a:spLocks/>
            </p:cNvSpPr>
            <p:nvPr/>
          </p:nvSpPr>
          <p:spPr bwMode="auto">
            <a:xfrm>
              <a:off x="3157564" y="3284398"/>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 name="Freeform 10">
              <a:extLst>
                <a:ext uri="{FF2B5EF4-FFF2-40B4-BE49-F238E27FC236}">
                  <a16:creationId xmlns:a16="http://schemas.microsoft.com/office/drawing/2014/main" id="{76FAE517-DB98-4731-BB75-C4B04969FC1E}"/>
                </a:ext>
              </a:extLst>
            </p:cNvPr>
            <p:cNvSpPr>
              <a:spLocks/>
            </p:cNvSpPr>
            <p:nvPr/>
          </p:nvSpPr>
          <p:spPr bwMode="auto">
            <a:xfrm>
              <a:off x="3647837" y="2727507"/>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2" name="Freeform 11">
              <a:extLst>
                <a:ext uri="{FF2B5EF4-FFF2-40B4-BE49-F238E27FC236}">
                  <a16:creationId xmlns:a16="http://schemas.microsoft.com/office/drawing/2014/main" id="{262C7CC3-AA1A-43F9-AFBA-925584828A9A}"/>
                </a:ext>
              </a:extLst>
            </p:cNvPr>
            <p:cNvSpPr>
              <a:spLocks/>
            </p:cNvSpPr>
            <p:nvPr/>
          </p:nvSpPr>
          <p:spPr bwMode="auto">
            <a:xfrm>
              <a:off x="4095286" y="3707463"/>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 name="Freeform 12">
              <a:extLst>
                <a:ext uri="{FF2B5EF4-FFF2-40B4-BE49-F238E27FC236}">
                  <a16:creationId xmlns:a16="http://schemas.microsoft.com/office/drawing/2014/main" id="{4E799CBE-495C-44DD-835C-7A1326D3CD7A}"/>
                </a:ext>
              </a:extLst>
            </p:cNvPr>
            <p:cNvSpPr>
              <a:spLocks/>
            </p:cNvSpPr>
            <p:nvPr/>
          </p:nvSpPr>
          <p:spPr bwMode="auto">
            <a:xfrm>
              <a:off x="3720197" y="2556265"/>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 name="Freeform 13">
              <a:extLst>
                <a:ext uri="{FF2B5EF4-FFF2-40B4-BE49-F238E27FC236}">
                  <a16:creationId xmlns:a16="http://schemas.microsoft.com/office/drawing/2014/main" id="{835059B4-D6DA-469D-93CC-5C52E32BD671}"/>
                </a:ext>
              </a:extLst>
            </p:cNvPr>
            <p:cNvSpPr>
              <a:spLocks/>
            </p:cNvSpPr>
            <p:nvPr/>
          </p:nvSpPr>
          <p:spPr bwMode="auto">
            <a:xfrm>
              <a:off x="4545686" y="3172156"/>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5" name="Freeform 14">
              <a:extLst>
                <a:ext uri="{FF2B5EF4-FFF2-40B4-BE49-F238E27FC236}">
                  <a16:creationId xmlns:a16="http://schemas.microsoft.com/office/drawing/2014/main" id="{C867CC07-478C-438F-AB81-9839C01DE5CA}"/>
                </a:ext>
              </a:extLst>
            </p:cNvPr>
            <p:cNvSpPr>
              <a:spLocks/>
            </p:cNvSpPr>
            <p:nvPr/>
          </p:nvSpPr>
          <p:spPr bwMode="auto">
            <a:xfrm>
              <a:off x="4281353" y="3936264"/>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 name="Freeform 15">
              <a:extLst>
                <a:ext uri="{FF2B5EF4-FFF2-40B4-BE49-F238E27FC236}">
                  <a16:creationId xmlns:a16="http://schemas.microsoft.com/office/drawing/2014/main" id="{C051BAE1-8FFC-490F-BF8D-2C865008A2B3}"/>
                </a:ext>
              </a:extLst>
            </p:cNvPr>
            <p:cNvSpPr>
              <a:spLocks/>
            </p:cNvSpPr>
            <p:nvPr/>
          </p:nvSpPr>
          <p:spPr bwMode="auto">
            <a:xfrm>
              <a:off x="4560454" y="3488736"/>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16">
              <a:extLst>
                <a:ext uri="{FF2B5EF4-FFF2-40B4-BE49-F238E27FC236}">
                  <a16:creationId xmlns:a16="http://schemas.microsoft.com/office/drawing/2014/main" id="{DA345A90-B240-4EB6-A35E-28DEFED36B58}"/>
                </a:ext>
              </a:extLst>
            </p:cNvPr>
            <p:cNvSpPr>
              <a:spLocks/>
            </p:cNvSpPr>
            <p:nvPr/>
          </p:nvSpPr>
          <p:spPr bwMode="auto">
            <a:xfrm>
              <a:off x="4928159" y="3182230"/>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 name="Freeform 17">
              <a:extLst>
                <a:ext uri="{FF2B5EF4-FFF2-40B4-BE49-F238E27FC236}">
                  <a16:creationId xmlns:a16="http://schemas.microsoft.com/office/drawing/2014/main" id="{3E6CE192-1F14-45B4-8C88-0C9334FE7CC1}"/>
                </a:ext>
              </a:extLst>
            </p:cNvPr>
            <p:cNvSpPr>
              <a:spLocks/>
            </p:cNvSpPr>
            <p:nvPr/>
          </p:nvSpPr>
          <p:spPr bwMode="auto">
            <a:xfrm>
              <a:off x="3287516" y="2626777"/>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18">
              <a:extLst>
                <a:ext uri="{FF2B5EF4-FFF2-40B4-BE49-F238E27FC236}">
                  <a16:creationId xmlns:a16="http://schemas.microsoft.com/office/drawing/2014/main" id="{C725C896-F7C8-455A-A48B-7047B707107B}"/>
                </a:ext>
              </a:extLst>
            </p:cNvPr>
            <p:cNvSpPr>
              <a:spLocks/>
            </p:cNvSpPr>
            <p:nvPr/>
          </p:nvSpPr>
          <p:spPr bwMode="auto">
            <a:xfrm>
              <a:off x="3455863" y="5366627"/>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19">
              <a:extLst>
                <a:ext uri="{FF2B5EF4-FFF2-40B4-BE49-F238E27FC236}">
                  <a16:creationId xmlns:a16="http://schemas.microsoft.com/office/drawing/2014/main" id="{563864D8-6DAE-42F6-8F7C-CD6878120006}"/>
                </a:ext>
              </a:extLst>
            </p:cNvPr>
            <p:cNvSpPr>
              <a:spLocks/>
            </p:cNvSpPr>
            <p:nvPr/>
          </p:nvSpPr>
          <p:spPr bwMode="auto">
            <a:xfrm>
              <a:off x="3247645" y="5486063"/>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20">
              <a:extLst>
                <a:ext uri="{FF2B5EF4-FFF2-40B4-BE49-F238E27FC236}">
                  <a16:creationId xmlns:a16="http://schemas.microsoft.com/office/drawing/2014/main" id="{45D39EF3-CA27-4C72-9EEF-FDE32E16428D}"/>
                </a:ext>
              </a:extLst>
            </p:cNvPr>
            <p:cNvSpPr>
              <a:spLocks/>
            </p:cNvSpPr>
            <p:nvPr/>
          </p:nvSpPr>
          <p:spPr bwMode="auto">
            <a:xfrm>
              <a:off x="3461770" y="2268466"/>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 name="Freeform 21">
              <a:extLst>
                <a:ext uri="{FF2B5EF4-FFF2-40B4-BE49-F238E27FC236}">
                  <a16:creationId xmlns:a16="http://schemas.microsoft.com/office/drawing/2014/main" id="{7B108AF2-6C6E-4B26-999D-2D4269283B85}"/>
                </a:ext>
              </a:extLst>
            </p:cNvPr>
            <p:cNvSpPr>
              <a:spLocks/>
            </p:cNvSpPr>
            <p:nvPr/>
          </p:nvSpPr>
          <p:spPr bwMode="auto">
            <a:xfrm>
              <a:off x="3066007" y="1649697"/>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22">
              <a:extLst>
                <a:ext uri="{FF2B5EF4-FFF2-40B4-BE49-F238E27FC236}">
                  <a16:creationId xmlns:a16="http://schemas.microsoft.com/office/drawing/2014/main" id="{1ABD4189-6DD5-4D4C-8A80-F2F1AE92074B}"/>
                </a:ext>
              </a:extLst>
            </p:cNvPr>
            <p:cNvSpPr>
              <a:spLocks/>
            </p:cNvSpPr>
            <p:nvPr/>
          </p:nvSpPr>
          <p:spPr bwMode="auto">
            <a:xfrm>
              <a:off x="3204820" y="2379269"/>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23">
              <a:extLst>
                <a:ext uri="{FF2B5EF4-FFF2-40B4-BE49-F238E27FC236}">
                  <a16:creationId xmlns:a16="http://schemas.microsoft.com/office/drawing/2014/main" id="{7173F62A-23FB-45FB-B33A-7D95FD4C3B26}"/>
                </a:ext>
              </a:extLst>
            </p:cNvPr>
            <p:cNvSpPr>
              <a:spLocks/>
            </p:cNvSpPr>
            <p:nvPr/>
          </p:nvSpPr>
          <p:spPr bwMode="auto">
            <a:xfrm>
              <a:off x="5476023" y="2975014"/>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24">
              <a:extLst>
                <a:ext uri="{FF2B5EF4-FFF2-40B4-BE49-F238E27FC236}">
                  <a16:creationId xmlns:a16="http://schemas.microsoft.com/office/drawing/2014/main" id="{091634C7-FF56-4BE5-BB9D-611BDE3808FA}"/>
                </a:ext>
              </a:extLst>
            </p:cNvPr>
            <p:cNvSpPr>
              <a:spLocks/>
            </p:cNvSpPr>
            <p:nvPr/>
          </p:nvSpPr>
          <p:spPr bwMode="auto">
            <a:xfrm>
              <a:off x="5722637" y="2740457"/>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25">
              <a:extLst>
                <a:ext uri="{FF2B5EF4-FFF2-40B4-BE49-F238E27FC236}">
                  <a16:creationId xmlns:a16="http://schemas.microsoft.com/office/drawing/2014/main" id="{D8D8EB0A-E326-4A3A-9ED3-6DB7FAF4FE0F}"/>
                </a:ext>
              </a:extLst>
            </p:cNvPr>
            <p:cNvSpPr>
              <a:spLocks/>
            </p:cNvSpPr>
            <p:nvPr/>
          </p:nvSpPr>
          <p:spPr bwMode="auto">
            <a:xfrm>
              <a:off x="5995831" y="3225400"/>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26">
              <a:extLst>
                <a:ext uri="{FF2B5EF4-FFF2-40B4-BE49-F238E27FC236}">
                  <a16:creationId xmlns:a16="http://schemas.microsoft.com/office/drawing/2014/main" id="{38DCAD0C-B204-44C2-B3C4-539A86A29246}"/>
                </a:ext>
              </a:extLst>
            </p:cNvPr>
            <p:cNvSpPr>
              <a:spLocks/>
            </p:cNvSpPr>
            <p:nvPr/>
          </p:nvSpPr>
          <p:spPr bwMode="auto">
            <a:xfrm>
              <a:off x="5967773" y="3363543"/>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27">
              <a:extLst>
                <a:ext uri="{FF2B5EF4-FFF2-40B4-BE49-F238E27FC236}">
                  <a16:creationId xmlns:a16="http://schemas.microsoft.com/office/drawing/2014/main" id="{025D3955-82AE-44D3-B3AD-FCF0EA53E197}"/>
                </a:ext>
              </a:extLst>
            </p:cNvPr>
            <p:cNvSpPr>
              <a:spLocks/>
            </p:cNvSpPr>
            <p:nvPr/>
          </p:nvSpPr>
          <p:spPr bwMode="auto">
            <a:xfrm>
              <a:off x="5865879" y="3582271"/>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28">
              <a:extLst>
                <a:ext uri="{FF2B5EF4-FFF2-40B4-BE49-F238E27FC236}">
                  <a16:creationId xmlns:a16="http://schemas.microsoft.com/office/drawing/2014/main" id="{9C257A29-4EB2-4F09-A29B-31EB08357BB5}"/>
                </a:ext>
              </a:extLst>
            </p:cNvPr>
            <p:cNvSpPr>
              <a:spLocks/>
            </p:cNvSpPr>
            <p:nvPr/>
          </p:nvSpPr>
          <p:spPr bwMode="auto">
            <a:xfrm>
              <a:off x="5216120" y="3035452"/>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 name="Freeform 29">
              <a:extLst>
                <a:ext uri="{FF2B5EF4-FFF2-40B4-BE49-F238E27FC236}">
                  <a16:creationId xmlns:a16="http://schemas.microsoft.com/office/drawing/2014/main" id="{C1AE8098-2F9F-4E9A-A526-4186F76B5F09}"/>
                </a:ext>
              </a:extLst>
            </p:cNvPr>
            <p:cNvSpPr>
              <a:spLocks/>
            </p:cNvSpPr>
            <p:nvPr/>
          </p:nvSpPr>
          <p:spPr bwMode="auto">
            <a:xfrm>
              <a:off x="3074868" y="4995366"/>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1" name="Freeform 30">
              <a:extLst>
                <a:ext uri="{FF2B5EF4-FFF2-40B4-BE49-F238E27FC236}">
                  <a16:creationId xmlns:a16="http://schemas.microsoft.com/office/drawing/2014/main" id="{6602E24A-4896-44EF-B2AC-01942557424D}"/>
                </a:ext>
              </a:extLst>
            </p:cNvPr>
            <p:cNvSpPr>
              <a:spLocks/>
            </p:cNvSpPr>
            <p:nvPr/>
          </p:nvSpPr>
          <p:spPr bwMode="auto">
            <a:xfrm>
              <a:off x="5716730" y="3573637"/>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31">
              <a:extLst>
                <a:ext uri="{FF2B5EF4-FFF2-40B4-BE49-F238E27FC236}">
                  <a16:creationId xmlns:a16="http://schemas.microsoft.com/office/drawing/2014/main" id="{52BC4ECD-7ED8-468E-9B84-73DD6CA5E17D}"/>
                </a:ext>
              </a:extLst>
            </p:cNvPr>
            <p:cNvSpPr>
              <a:spLocks/>
            </p:cNvSpPr>
            <p:nvPr/>
          </p:nvSpPr>
          <p:spPr bwMode="auto">
            <a:xfrm>
              <a:off x="5486361" y="3329007"/>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41">
              <a:extLst>
                <a:ext uri="{FF2B5EF4-FFF2-40B4-BE49-F238E27FC236}">
                  <a16:creationId xmlns:a16="http://schemas.microsoft.com/office/drawing/2014/main" id="{3F6C5F65-6DA6-468F-9499-4F993062BFEB}"/>
                </a:ext>
              </a:extLst>
            </p:cNvPr>
            <p:cNvSpPr>
              <a:spLocks/>
            </p:cNvSpPr>
            <p:nvPr/>
          </p:nvSpPr>
          <p:spPr bwMode="auto">
            <a:xfrm>
              <a:off x="3628640" y="2959185"/>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42">
              <a:extLst>
                <a:ext uri="{FF2B5EF4-FFF2-40B4-BE49-F238E27FC236}">
                  <a16:creationId xmlns:a16="http://schemas.microsoft.com/office/drawing/2014/main" id="{0C8119DA-ECA5-4049-9AED-67C0916B34CF}"/>
                </a:ext>
              </a:extLst>
            </p:cNvPr>
            <p:cNvSpPr>
              <a:spLocks/>
            </p:cNvSpPr>
            <p:nvPr/>
          </p:nvSpPr>
          <p:spPr bwMode="auto">
            <a:xfrm>
              <a:off x="4000775" y="5755156"/>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43">
              <a:extLst>
                <a:ext uri="{FF2B5EF4-FFF2-40B4-BE49-F238E27FC236}">
                  <a16:creationId xmlns:a16="http://schemas.microsoft.com/office/drawing/2014/main" id="{FE6C7C69-A83C-48DC-A21B-BB4370A9440E}"/>
                </a:ext>
              </a:extLst>
            </p:cNvPr>
            <p:cNvSpPr>
              <a:spLocks/>
            </p:cNvSpPr>
            <p:nvPr/>
          </p:nvSpPr>
          <p:spPr bwMode="auto">
            <a:xfrm>
              <a:off x="3988961" y="5593989"/>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44">
              <a:extLst>
                <a:ext uri="{FF2B5EF4-FFF2-40B4-BE49-F238E27FC236}">
                  <a16:creationId xmlns:a16="http://schemas.microsoft.com/office/drawing/2014/main" id="{C04F5243-C201-4131-A0E5-31DE02C01254}"/>
                </a:ext>
              </a:extLst>
            </p:cNvPr>
            <p:cNvSpPr>
              <a:spLocks/>
            </p:cNvSpPr>
            <p:nvPr/>
          </p:nvSpPr>
          <p:spPr bwMode="auto">
            <a:xfrm>
              <a:off x="4396538" y="4848588"/>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45">
              <a:extLst>
                <a:ext uri="{FF2B5EF4-FFF2-40B4-BE49-F238E27FC236}">
                  <a16:creationId xmlns:a16="http://schemas.microsoft.com/office/drawing/2014/main" id="{7963D517-FD0E-4105-B896-AE8954F982A2}"/>
                </a:ext>
              </a:extLst>
            </p:cNvPr>
            <p:cNvSpPr>
              <a:spLocks/>
            </p:cNvSpPr>
            <p:nvPr/>
          </p:nvSpPr>
          <p:spPr bwMode="auto">
            <a:xfrm>
              <a:off x="3328865" y="5624207"/>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72">
              <a:extLst>
                <a:ext uri="{FF2B5EF4-FFF2-40B4-BE49-F238E27FC236}">
                  <a16:creationId xmlns:a16="http://schemas.microsoft.com/office/drawing/2014/main" id="{25C3404A-102B-4B65-B2A1-E8BB9B4D27F2}"/>
                </a:ext>
              </a:extLst>
            </p:cNvPr>
            <p:cNvSpPr>
              <a:spLocks/>
            </p:cNvSpPr>
            <p:nvPr/>
          </p:nvSpPr>
          <p:spPr bwMode="auto">
            <a:xfrm>
              <a:off x="3587292" y="2605191"/>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39" name="Group 78">
              <a:extLst>
                <a:ext uri="{FF2B5EF4-FFF2-40B4-BE49-F238E27FC236}">
                  <a16:creationId xmlns:a16="http://schemas.microsoft.com/office/drawing/2014/main" id="{E44DF4C1-C0FC-4E8C-9BCD-F07E56CFEF73}"/>
                </a:ext>
              </a:extLst>
            </p:cNvPr>
            <p:cNvGrpSpPr>
              <a:grpSpLocks/>
            </p:cNvGrpSpPr>
            <p:nvPr/>
          </p:nvGrpSpPr>
          <p:grpSpPr bwMode="auto">
            <a:xfrm>
              <a:off x="2987741" y="4261477"/>
              <a:ext cx="50209" cy="51804"/>
              <a:chOff x="7728" y="10782"/>
              <a:chExt cx="2776" cy="2978"/>
            </a:xfrm>
          </p:grpSpPr>
          <p:sp>
            <p:nvSpPr>
              <p:cNvPr id="55" name="Freeform 79">
                <a:extLst>
                  <a:ext uri="{FF2B5EF4-FFF2-40B4-BE49-F238E27FC236}">
                    <a16:creationId xmlns:a16="http://schemas.microsoft.com/office/drawing/2014/main" id="{46468A31-53E6-405C-89BA-B4BE42DC82EE}"/>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80">
                <a:extLst>
                  <a:ext uri="{FF2B5EF4-FFF2-40B4-BE49-F238E27FC236}">
                    <a16:creationId xmlns:a16="http://schemas.microsoft.com/office/drawing/2014/main" id="{6A277D27-52E1-4E27-99EC-45C65CA2EB9C}"/>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40" name="Group 313">
              <a:extLst>
                <a:ext uri="{FF2B5EF4-FFF2-40B4-BE49-F238E27FC236}">
                  <a16:creationId xmlns:a16="http://schemas.microsoft.com/office/drawing/2014/main" id="{632BABC1-F432-4B3F-AF4C-4F60AD23F06C}"/>
                </a:ext>
              </a:extLst>
            </p:cNvPr>
            <p:cNvGrpSpPr>
              <a:grpSpLocks/>
            </p:cNvGrpSpPr>
            <p:nvPr/>
          </p:nvGrpSpPr>
          <p:grpSpPr bwMode="auto">
            <a:xfrm>
              <a:off x="2704210" y="4196722"/>
              <a:ext cx="301252" cy="58999"/>
              <a:chOff x="512" y="2456"/>
              <a:chExt cx="204" cy="41"/>
            </a:xfrm>
          </p:grpSpPr>
          <p:sp>
            <p:nvSpPr>
              <p:cNvPr id="51" name="Freeform 77">
                <a:extLst>
                  <a:ext uri="{FF2B5EF4-FFF2-40B4-BE49-F238E27FC236}">
                    <a16:creationId xmlns:a16="http://schemas.microsoft.com/office/drawing/2014/main" id="{0B2449C5-95FD-42AC-A6E1-CA7CAEBF7199}"/>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52" name="Group 315">
                <a:extLst>
                  <a:ext uri="{FF2B5EF4-FFF2-40B4-BE49-F238E27FC236}">
                    <a16:creationId xmlns:a16="http://schemas.microsoft.com/office/drawing/2014/main" id="{ED055D47-49EC-4E6A-9230-9F2D999B271B}"/>
                  </a:ext>
                </a:extLst>
              </p:cNvPr>
              <p:cNvGrpSpPr>
                <a:grpSpLocks/>
              </p:cNvGrpSpPr>
              <p:nvPr/>
            </p:nvGrpSpPr>
            <p:grpSpPr bwMode="auto">
              <a:xfrm>
                <a:off x="512" y="2456"/>
                <a:ext cx="12" cy="4"/>
                <a:chOff x="2478" y="4937"/>
                <a:chExt cx="10011" cy="3255"/>
              </a:xfrm>
            </p:grpSpPr>
            <p:sp>
              <p:nvSpPr>
                <p:cNvPr id="53" name="Freeform 316">
                  <a:extLst>
                    <a:ext uri="{FF2B5EF4-FFF2-40B4-BE49-F238E27FC236}">
                      <a16:creationId xmlns:a16="http://schemas.microsoft.com/office/drawing/2014/main" id="{324C9071-2BB8-4C57-B83A-CE8C04C2C60F}"/>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317">
                  <a:extLst>
                    <a:ext uri="{FF2B5EF4-FFF2-40B4-BE49-F238E27FC236}">
                      <a16:creationId xmlns:a16="http://schemas.microsoft.com/office/drawing/2014/main" id="{63AC6D58-FBB9-46CB-8AED-A8C22F70B20F}"/>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sp>
          <p:nvSpPr>
            <p:cNvPr id="41" name="Freeform 4">
              <a:extLst>
                <a:ext uri="{FF2B5EF4-FFF2-40B4-BE49-F238E27FC236}">
                  <a16:creationId xmlns:a16="http://schemas.microsoft.com/office/drawing/2014/main" id="{C020A393-B72E-43FA-8CCD-FFE1061347F0}"/>
                </a:ext>
              </a:extLst>
            </p:cNvPr>
            <p:cNvSpPr>
              <a:spLocks/>
            </p:cNvSpPr>
            <p:nvPr/>
          </p:nvSpPr>
          <p:spPr bwMode="auto">
            <a:xfrm>
              <a:off x="3647837" y="4367963"/>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4">
              <a:extLst>
                <a:ext uri="{FF2B5EF4-FFF2-40B4-BE49-F238E27FC236}">
                  <a16:creationId xmlns:a16="http://schemas.microsoft.com/office/drawing/2014/main" id="{0F3D963D-819D-421A-B3B3-EDFBDFF4BA86}"/>
                </a:ext>
              </a:extLst>
            </p:cNvPr>
            <p:cNvSpPr>
              <a:spLocks/>
            </p:cNvSpPr>
            <p:nvPr/>
          </p:nvSpPr>
          <p:spPr bwMode="auto">
            <a:xfrm>
              <a:off x="3548897" y="4471571"/>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71" name="Diagram 70">
            <a:extLst>
              <a:ext uri="{FF2B5EF4-FFF2-40B4-BE49-F238E27FC236}">
                <a16:creationId xmlns:a16="http://schemas.microsoft.com/office/drawing/2014/main" id="{C828F975-EBD5-4A83-83A2-63CB54635166}"/>
              </a:ext>
            </a:extLst>
          </p:cNvPr>
          <p:cNvGraphicFramePr/>
          <p:nvPr/>
        </p:nvGraphicFramePr>
        <p:xfrm>
          <a:off x="537500" y="4673600"/>
          <a:ext cx="7594288" cy="196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9" name="Diagram 68">
            <a:extLst>
              <a:ext uri="{FF2B5EF4-FFF2-40B4-BE49-F238E27FC236}">
                <a16:creationId xmlns:a16="http://schemas.microsoft.com/office/drawing/2014/main" id="{16C2BD6A-2F2E-41C5-B3C2-DD70D5BCD226}"/>
              </a:ext>
            </a:extLst>
          </p:cNvPr>
          <p:cNvGraphicFramePr/>
          <p:nvPr/>
        </p:nvGraphicFramePr>
        <p:xfrm>
          <a:off x="-1000243" y="2101360"/>
          <a:ext cx="3971497" cy="21855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2" name="TextBox 71">
            <a:extLst>
              <a:ext uri="{FF2B5EF4-FFF2-40B4-BE49-F238E27FC236}">
                <a16:creationId xmlns:a16="http://schemas.microsoft.com/office/drawing/2014/main" id="{E227DF02-E577-4547-8A05-1948127C1E71}"/>
              </a:ext>
            </a:extLst>
          </p:cNvPr>
          <p:cNvSpPr txBox="1"/>
          <p:nvPr/>
        </p:nvSpPr>
        <p:spPr>
          <a:xfrm>
            <a:off x="0" y="827571"/>
            <a:ext cx="4790365" cy="522900"/>
          </a:xfrm>
          <a:prstGeom prst="rect">
            <a:avLst/>
          </a:prstGeom>
          <a:solidFill>
            <a:schemeClr val="tx1">
              <a:lumMod val="65000"/>
              <a:lumOff val="35000"/>
            </a:schemeClr>
          </a:solidFill>
        </p:spPr>
        <p:txBody>
          <a:bodyPr wrap="square" rtlCol="0">
            <a:spAutoFit/>
          </a:bodyPr>
          <a:lstStyle/>
          <a:p>
            <a:pPr algn="just">
              <a:lnSpc>
                <a:spcPct val="150000"/>
              </a:lnSpc>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Demographic Dividends, low per capita consumption, increasing export demand and government initiatives are key growth drivers</a:t>
            </a:r>
          </a:p>
        </p:txBody>
      </p:sp>
      <p:graphicFrame>
        <p:nvGraphicFramePr>
          <p:cNvPr id="79" name="Chart 78">
            <a:extLst>
              <a:ext uri="{FF2B5EF4-FFF2-40B4-BE49-F238E27FC236}">
                <a16:creationId xmlns:a16="http://schemas.microsoft.com/office/drawing/2014/main" id="{8E60CE08-1639-48EB-B4AE-C6ACEA196823}"/>
              </a:ext>
            </a:extLst>
          </p:cNvPr>
          <p:cNvGraphicFramePr/>
          <p:nvPr/>
        </p:nvGraphicFramePr>
        <p:xfrm>
          <a:off x="5247860" y="1110779"/>
          <a:ext cx="3400840" cy="3117336"/>
        </p:xfrm>
        <a:graphic>
          <a:graphicData uri="http://schemas.openxmlformats.org/drawingml/2006/chart">
            <c:chart xmlns:c="http://schemas.openxmlformats.org/drawingml/2006/chart" xmlns:r="http://schemas.openxmlformats.org/officeDocument/2006/relationships" r:id="rId12"/>
          </a:graphicData>
        </a:graphic>
      </p:graphicFrame>
      <p:sp>
        <p:nvSpPr>
          <p:cNvPr id="81" name="TextBox 80">
            <a:extLst>
              <a:ext uri="{FF2B5EF4-FFF2-40B4-BE49-F238E27FC236}">
                <a16:creationId xmlns:a16="http://schemas.microsoft.com/office/drawing/2014/main" id="{A58A1515-68B8-404B-97C2-5353CA54C59F}"/>
              </a:ext>
            </a:extLst>
          </p:cNvPr>
          <p:cNvSpPr txBox="1"/>
          <p:nvPr/>
        </p:nvSpPr>
        <p:spPr>
          <a:xfrm>
            <a:off x="6390444" y="840902"/>
            <a:ext cx="2036886" cy="292068"/>
          </a:xfrm>
          <a:prstGeom prst="rect">
            <a:avLst/>
          </a:prstGeom>
          <a:noFill/>
        </p:spPr>
        <p:txBody>
          <a:bodyPr wrap="square" rtlCol="0">
            <a:spAutoFit/>
          </a:bodyPr>
          <a:lstStyle/>
          <a:p>
            <a:pPr>
              <a:lnSpc>
                <a:spcPct val="150000"/>
              </a:lnSpc>
              <a:defRPr/>
            </a:pPr>
            <a:r>
              <a:rPr lang="en-IN" sz="1000" b="1" kern="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Sector Wise Demand</a:t>
            </a:r>
          </a:p>
        </p:txBody>
      </p:sp>
    </p:spTree>
    <p:extLst>
      <p:ext uri="{BB962C8B-B14F-4D97-AF65-F5344CB8AC3E}">
        <p14:creationId xmlns:p14="http://schemas.microsoft.com/office/powerpoint/2010/main" val="2333973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11035" y="20994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685800">
              <a:spcBef>
                <a:spcPts val="0"/>
              </a:spcBef>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India Vinyl Ester Resin Market</a:t>
            </a:r>
          </a:p>
        </p:txBody>
      </p:sp>
      <p:sp>
        <p:nvSpPr>
          <p:cNvPr id="22" name="TextBox 21">
            <a:extLst>
              <a:ext uri="{FF2B5EF4-FFF2-40B4-BE49-F238E27FC236}">
                <a16:creationId xmlns:a16="http://schemas.microsoft.com/office/drawing/2014/main" id="{67C8F362-F3C0-485C-B1CA-F0BAF92D8484}"/>
              </a:ext>
            </a:extLst>
          </p:cNvPr>
          <p:cNvSpPr txBox="1"/>
          <p:nvPr/>
        </p:nvSpPr>
        <p:spPr>
          <a:xfrm>
            <a:off x="6474106" y="6499715"/>
            <a:ext cx="2206068" cy="2000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Table 5">
            <a:extLst>
              <a:ext uri="{FF2B5EF4-FFF2-40B4-BE49-F238E27FC236}">
                <a16:creationId xmlns:a16="http://schemas.microsoft.com/office/drawing/2014/main" id="{77179213-54F6-491B-8C8C-988FC8596569}"/>
              </a:ext>
            </a:extLst>
          </p:cNvPr>
          <p:cNvGraphicFramePr>
            <a:graphicFrameLocks noGrp="1"/>
          </p:cNvGraphicFramePr>
          <p:nvPr>
            <p:extLst>
              <p:ext uri="{D42A27DB-BD31-4B8C-83A1-F6EECF244321}">
                <p14:modId xmlns:p14="http://schemas.microsoft.com/office/powerpoint/2010/main" val="2626223853"/>
              </p:ext>
            </p:extLst>
          </p:nvPr>
        </p:nvGraphicFramePr>
        <p:xfrm>
          <a:off x="222070" y="3457298"/>
          <a:ext cx="8458104" cy="3042414"/>
        </p:xfrm>
        <a:graphic>
          <a:graphicData uri="http://schemas.openxmlformats.org/drawingml/2006/table">
            <a:tbl>
              <a:tblPr firstRow="1" bandRow="1">
                <a:tableStyleId>{5C22544A-7EE6-4342-B048-85BDC9FD1C3A}</a:tableStyleId>
              </a:tblPr>
              <a:tblGrid>
                <a:gridCol w="4229052">
                  <a:extLst>
                    <a:ext uri="{9D8B030D-6E8A-4147-A177-3AD203B41FA5}">
                      <a16:colId xmlns:a16="http://schemas.microsoft.com/office/drawing/2014/main" val="2367957960"/>
                    </a:ext>
                  </a:extLst>
                </a:gridCol>
                <a:gridCol w="4229052">
                  <a:extLst>
                    <a:ext uri="{9D8B030D-6E8A-4147-A177-3AD203B41FA5}">
                      <a16:colId xmlns:a16="http://schemas.microsoft.com/office/drawing/2014/main" val="1602592210"/>
                    </a:ext>
                  </a:extLst>
                </a:gridCol>
              </a:tblGrid>
              <a:tr h="363750">
                <a:tc>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States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marL="0" algn="ctr" defTabSz="685800" rtl="0" eaLnBrk="1" fontAlgn="b" latinLnBrk="0" hangingPunct="1"/>
                      <a:r>
                        <a:rPr lang="en-US" sz="10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Wind Power (MW)</a:t>
                      </a:r>
                      <a:endPar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942379678"/>
                  </a:ext>
                </a:extLst>
              </a:tr>
              <a:tr h="313021">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Tamil Nadu</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9717.04</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700321098"/>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Gujarat</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8782.12</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482541435"/>
                  </a:ext>
                </a:extLst>
              </a:tr>
              <a:tr h="262860">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Maharashtra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5012.83</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936806669"/>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Karnataka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4938.60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862295356"/>
                  </a:ext>
                </a:extLst>
              </a:tr>
              <a:tr h="291790">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Rajasthan</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4326.82</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297303274"/>
                  </a:ext>
                </a:extLst>
              </a:tr>
              <a:tr h="244669">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Andhra Pradesh</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4096.65</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4103688272"/>
                  </a:ext>
                </a:extLst>
              </a:tr>
              <a:tr h="291776">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Madhya Pradesh </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2519.89</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457895273"/>
                  </a:ext>
                </a:extLst>
              </a:tr>
              <a:tr h="227343">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Telangana</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128.10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944615838"/>
                  </a:ext>
                </a:extLst>
              </a:tr>
              <a:tr h="245044">
                <a:tc>
                  <a:txBody>
                    <a:bodyPr/>
                    <a:lstStyle/>
                    <a:p>
                      <a:pPr marL="0" marR="0" algn="ctr">
                        <a:spcBef>
                          <a:spcPts val="0"/>
                        </a:spcBef>
                        <a:spcAft>
                          <a:spcPts val="0"/>
                        </a:spcAft>
                      </a:pPr>
                      <a:r>
                        <a:rPr lang="en-US" sz="1000">
                          <a:effectLst/>
                          <a:latin typeface="Verdana" panose="020B0604030504040204" pitchFamily="34" charset="0"/>
                          <a:ea typeface="Verdana" panose="020B0604030504040204" pitchFamily="34" charset="0"/>
                          <a:cs typeface="Verdana" panose="020B0604030504040204" pitchFamily="34" charset="0"/>
                        </a:rPr>
                        <a:t>Kerala</a:t>
                      </a:r>
                      <a:endParaRPr lang="en-US" sz="110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62.50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3332153945"/>
                  </a:ext>
                </a:extLst>
              </a:tr>
              <a:tr h="347475">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Others</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spcBef>
                          <a:spcPts val="0"/>
                        </a:spcBef>
                        <a:spcAft>
                          <a:spcPts val="0"/>
                        </a:spcAft>
                      </a:pPr>
                      <a:r>
                        <a:rPr lang="en-US" sz="1000" dirty="0">
                          <a:effectLst/>
                          <a:latin typeface="Verdana" panose="020B0604030504040204" pitchFamily="34" charset="0"/>
                          <a:ea typeface="Verdana" panose="020B0604030504040204" pitchFamily="34" charset="0"/>
                          <a:cs typeface="Verdana" panose="020B0604030504040204" pitchFamily="34" charset="0"/>
                        </a:rPr>
                        <a:t>4.30</a:t>
                      </a:r>
                      <a:endParaRPr lang="en-US" sz="1100" dirty="0">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1647720824"/>
                  </a:ext>
                </a:extLst>
              </a:tr>
            </a:tbl>
          </a:graphicData>
        </a:graphic>
      </p:graphicFrame>
      <p:sp>
        <p:nvSpPr>
          <p:cNvPr id="5" name="TextBox 4">
            <a:extLst>
              <a:ext uri="{FF2B5EF4-FFF2-40B4-BE49-F238E27FC236}">
                <a16:creationId xmlns:a16="http://schemas.microsoft.com/office/drawing/2014/main" id="{E9F4B0AB-A762-45A9-BDCF-0A593F004B4B}"/>
              </a:ext>
            </a:extLst>
          </p:cNvPr>
          <p:cNvSpPr txBox="1"/>
          <p:nvPr/>
        </p:nvSpPr>
        <p:spPr>
          <a:xfrm>
            <a:off x="111035" y="3165230"/>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State-wise installed capacity of Wind Energy Power Generation as on 31.07.2021.</a:t>
            </a:r>
          </a:p>
        </p:txBody>
      </p:sp>
      <p:graphicFrame>
        <p:nvGraphicFramePr>
          <p:cNvPr id="9" name="Chart 8">
            <a:extLst>
              <a:ext uri="{FF2B5EF4-FFF2-40B4-BE49-F238E27FC236}">
                <a16:creationId xmlns:a16="http://schemas.microsoft.com/office/drawing/2014/main" id="{DBA6C2B8-17E2-4C3F-8541-B7F9C814A1CA}"/>
              </a:ext>
            </a:extLst>
          </p:cNvPr>
          <p:cNvGraphicFramePr/>
          <p:nvPr>
            <p:extLst>
              <p:ext uri="{D42A27DB-BD31-4B8C-83A1-F6EECF244321}">
                <p14:modId xmlns:p14="http://schemas.microsoft.com/office/powerpoint/2010/main" val="611865231"/>
              </p:ext>
            </p:extLst>
          </p:nvPr>
        </p:nvGraphicFramePr>
        <p:xfrm>
          <a:off x="222070" y="913268"/>
          <a:ext cx="8665640" cy="218753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32754830-D6C5-4534-A58E-93100EA821E0}"/>
              </a:ext>
            </a:extLst>
          </p:cNvPr>
          <p:cNvSpPr txBox="1"/>
          <p:nvPr/>
        </p:nvSpPr>
        <p:spPr>
          <a:xfrm>
            <a:off x="256290" y="702810"/>
            <a:ext cx="8097200"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India’s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GDP Forecast for FY2022, By Rating Agency (Percentage)</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92936D47-0476-4253-A330-700C9C0E76DB}"/>
              </a:ext>
            </a:extLst>
          </p:cNvPr>
          <p:cNvSpPr txBox="1"/>
          <p:nvPr/>
        </p:nvSpPr>
        <p:spPr>
          <a:xfrm>
            <a:off x="6318913" y="2939251"/>
            <a:ext cx="2568797" cy="215444"/>
          </a:xfrm>
          <a:prstGeom prst="rect">
            <a:avLst/>
          </a:prstGeom>
          <a:noFill/>
        </p:spPr>
        <p:txBody>
          <a:bodyPr wrap="square" rtlCol="0">
            <a:spAutoFit/>
          </a:body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Press Release by Rating Agencies</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43425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29</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Application, By Volume, 2015–2030F</a:t>
            </a:r>
          </a:p>
        </p:txBody>
      </p:sp>
      <p:graphicFrame>
        <p:nvGraphicFramePr>
          <p:cNvPr id="6" name="Chart 5">
            <a:extLst>
              <a:ext uri="{FF2B5EF4-FFF2-40B4-BE49-F238E27FC236}">
                <a16:creationId xmlns:a16="http://schemas.microsoft.com/office/drawing/2014/main" id="{92F239EC-160A-482D-8CA3-961543416195}"/>
              </a:ext>
            </a:extLst>
          </p:cNvPr>
          <p:cNvGraphicFramePr/>
          <p:nvPr>
            <p:extLst>
              <p:ext uri="{D42A27DB-BD31-4B8C-83A1-F6EECF244321}">
                <p14:modId xmlns:p14="http://schemas.microsoft.com/office/powerpoint/2010/main" val="1778845540"/>
              </p:ext>
            </p:extLst>
          </p:nvPr>
        </p:nvGraphicFramePr>
        <p:xfrm>
          <a:off x="28136" y="1060397"/>
          <a:ext cx="9115863" cy="55391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4">
            <a:extLst>
              <a:ext uri="{FF2B5EF4-FFF2-40B4-BE49-F238E27FC236}">
                <a16:creationId xmlns:a16="http://schemas.microsoft.com/office/drawing/2014/main" id="{6A6FD5DB-BB79-472B-A21F-E1962286F83D}"/>
              </a:ext>
            </a:extLst>
          </p:cNvPr>
          <p:cNvSpPr txBox="1"/>
          <p:nvPr/>
        </p:nvSpPr>
        <p:spPr>
          <a:xfrm>
            <a:off x="3918532" y="5489826"/>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36911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4294967295"/>
          </p:nvPr>
        </p:nvSpPr>
        <p:spPr>
          <a:xfrm>
            <a:off x="10962" y="166919"/>
            <a:ext cx="7863840" cy="877565"/>
          </a:xfrm>
        </p:spPr>
        <p:txBody>
          <a:bodyPr>
            <a:normAutofit/>
          </a:bodyPr>
          <a:lstStyle/>
          <a:p>
            <a:pPr marL="0" indent="0">
              <a:lnSpc>
                <a:spcPct val="80000"/>
              </a:lnSpc>
              <a:spcBef>
                <a:spcPts val="0"/>
              </a:spcBef>
              <a:buNone/>
            </a:pPr>
            <a:r>
              <a:rPr lang="en-US" sz="1400" b="1" dirty="0">
                <a:solidFill>
                  <a:schemeClr val="tx1">
                    <a:lumMod val="85000"/>
                    <a:lumOff val="15000"/>
                  </a:schemeClr>
                </a:solidFill>
                <a:latin typeface="Montserrat" panose="02000505000000020004" pitchFamily="2" charset="0"/>
                <a:cs typeface="Arial" panose="020B0604020202020204" pitchFamily="34" charset="0"/>
              </a:rPr>
              <a:t>Scope of Report</a:t>
            </a:r>
          </a:p>
          <a:p>
            <a:pPr marL="0" indent="0">
              <a:lnSpc>
                <a:spcPct val="80000"/>
              </a:lnSpc>
              <a:spcBef>
                <a:spcPts val="0"/>
              </a:spcBef>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Product of Interest (POI): </a:t>
            </a:r>
            <a:r>
              <a:rPr lang="en-IN" sz="1400" b="1" dirty="0">
                <a:solidFill>
                  <a:schemeClr val="tx1">
                    <a:lumMod val="85000"/>
                    <a:lumOff val="15000"/>
                  </a:schemeClr>
                </a:solidFill>
                <a:latin typeface="Montserrat" panose="02000505000000020004" pitchFamily="2" charset="0"/>
                <a:cs typeface="Arial" panose="020B0604020202020204" pitchFamily="34" charset="0"/>
              </a:rPr>
              <a:t>Vinyl Ester Resin</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Rectangle 2">
            <a:extLst>
              <a:ext uri="{FF2B5EF4-FFF2-40B4-BE49-F238E27FC236}">
                <a16:creationId xmlns:a16="http://schemas.microsoft.com/office/drawing/2014/main" id="{3DDE9E4E-8702-4501-978B-FF90B0A676E7}"/>
              </a:ext>
            </a:extLst>
          </p:cNvPr>
          <p:cNvSpPr/>
          <p:nvPr/>
        </p:nvSpPr>
        <p:spPr>
          <a:xfrm>
            <a:off x="10962" y="989797"/>
            <a:ext cx="9144000" cy="1916337"/>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Veradana"/>
              <a:ea typeface="+mn-ea"/>
              <a:cs typeface="+mn-cs"/>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04969" y="3469614"/>
            <a:ext cx="1775803" cy="2870979"/>
            <a:chOff x="5680590" y="3221272"/>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680590" y="3221272"/>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Review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2015 – 2019</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Base Year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2020</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Estimated Year</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2021</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Forecast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2022 – 2030</a:t>
              </a:r>
            </a:p>
          </p:txBody>
        </p:sp>
        <p:sp>
          <p:nvSpPr>
            <p:cNvPr id="24" name="Rectangle 23">
              <a:extLst>
                <a:ext uri="{FF2B5EF4-FFF2-40B4-BE49-F238E27FC236}">
                  <a16:creationId xmlns:a16="http://schemas.microsoft.com/office/drawing/2014/main" id="{755CFAAC-596D-4503-B88D-937A7EE98449}"/>
                </a:ext>
              </a:extLst>
            </p:cNvPr>
            <p:cNvSpPr/>
            <p:nvPr/>
          </p:nvSpPr>
          <p:spPr>
            <a:xfrm>
              <a:off x="6219395" y="3228357"/>
              <a:ext cx="2057399"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ontserrat" panose="02000505000000020004" pitchFamily="2" charset="0"/>
                  <a:ea typeface="+mn-ea"/>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3786" y="3171642"/>
            <a:ext cx="7120755" cy="3468242"/>
            <a:chOff x="329241" y="3318875"/>
            <a:chExt cx="7047693"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FF61549-36F6-49F1-97F6-1AB189EA302E}"/>
                </a:ext>
              </a:extLst>
            </p:cNvPr>
            <p:cNvSpPr txBox="1"/>
            <p:nvPr/>
          </p:nvSpPr>
          <p:spPr>
            <a:xfrm>
              <a:off x="5818116" y="5063225"/>
              <a:ext cx="1558818" cy="229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REGION</a:t>
              </a:r>
            </a:p>
          </p:txBody>
        </p:sp>
        <p:sp>
          <p:nvSpPr>
            <p:cNvPr id="27" name="TextBox 26">
              <a:extLst>
                <a:ext uri="{FF2B5EF4-FFF2-40B4-BE49-F238E27FC236}">
                  <a16:creationId xmlns:a16="http://schemas.microsoft.com/office/drawing/2014/main" id="{C2974BF6-9B90-4FF7-A7AD-7C0FE2E05F8C}"/>
                </a:ext>
              </a:extLst>
            </p:cNvPr>
            <p:cNvSpPr txBox="1"/>
            <p:nvPr/>
          </p:nvSpPr>
          <p:spPr>
            <a:xfrm>
              <a:off x="5698970" y="5250098"/>
              <a:ext cx="1161133" cy="890893"/>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Asia-Pacific</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Europe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North America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900" dirty="0">
                  <a:solidFill>
                    <a:srgbClr val="44546A">
                      <a:lumMod val="75000"/>
                    </a:srgbClr>
                  </a:solidFill>
                  <a:latin typeface="Verdana" panose="020B0604030504040204" pitchFamily="34" charset="0"/>
                  <a:ea typeface="Verdana" panose="020B0604030504040204" pitchFamily="34" charset="0"/>
                  <a:cs typeface="Verdana" panose="020B0604030504040204" pitchFamily="34" charset="0"/>
                </a:rPr>
                <a:t>Rest of World</a:t>
              </a:r>
              <a:endPar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adana"/>
                <a:ea typeface="+mn-ea"/>
                <a:cs typeface="Arial" panose="020B0604020202020204" pitchFamily="34" charset="0"/>
              </a:rPr>
              <a:t>Market Segmentation</a:t>
            </a:r>
          </a:p>
        </p:txBody>
      </p:sp>
      <p:sp>
        <p:nvSpPr>
          <p:cNvPr id="10" name="Rectangle 9">
            <a:extLst>
              <a:ext uri="{FF2B5EF4-FFF2-40B4-BE49-F238E27FC236}">
                <a16:creationId xmlns:a16="http://schemas.microsoft.com/office/drawing/2014/main" id="{D3ED3059-C3A2-40CB-AC12-B05730D7DE40}"/>
              </a:ext>
            </a:extLst>
          </p:cNvPr>
          <p:cNvSpPr/>
          <p:nvPr/>
        </p:nvSpPr>
        <p:spPr>
          <a:xfrm>
            <a:off x="183786" y="1048027"/>
            <a:ext cx="8798352" cy="1815882"/>
          </a:xfrm>
          <a:prstGeom prst="rect">
            <a:avLst/>
          </a:prstGeom>
        </p:spPr>
        <p:txBody>
          <a:bodyPr wrap="square">
            <a:spAutoFit/>
          </a:bodyPr>
          <a:lstStyle/>
          <a:p>
            <a:pPr algn="just"/>
            <a:r>
              <a:rPr lang="en-US" sz="1400" dirty="0">
                <a:solidFill>
                  <a:schemeClr val="bg1"/>
                </a:solidFill>
                <a:latin typeface="Veradana"/>
              </a:rPr>
              <a:t>Vinyl Ester Resins mainly comprise of polyester resin base which are strengthened with epoxy molecules. To improvise their properties, these are dissolved in a vinyl monomer, typically Styrene in the presence of an ideal organic peroxide. The formulized product acts as a crosslinking agent to improve adhesion on glass fibers. The curing process is radical initiated. These formulations are low viscosity at room temperature and can be used to infuse a reinforcing fabric preform to make large solid parts such as windmill blades. More typically the formulation is mixed with chopped glass fibers and sprayed onto an open mold. This fabrication technique is an inexpensive way to make composite parts, and it is used for such Types as boat hulls, spas, and storage vessels of various sorts. One drawback is the volatility of styrene. Suitable protective equipment is necessary for the operator carrying out this process</a:t>
            </a:r>
            <a:endParaRPr lang="en-US" sz="1400" dirty="0">
              <a:highlight>
                <a:srgbClr val="FFFF00"/>
              </a:highlight>
              <a:latin typeface="Veradana"/>
            </a:endParaRPr>
          </a:p>
        </p:txBody>
      </p:sp>
      <p:sp>
        <p:nvSpPr>
          <p:cNvPr id="14" name="TextBox 13">
            <a:extLst>
              <a:ext uri="{FF2B5EF4-FFF2-40B4-BE49-F238E27FC236}">
                <a16:creationId xmlns:a16="http://schemas.microsoft.com/office/drawing/2014/main" id="{3B614150-E70C-4EB8-AC3E-3F754910B108}"/>
              </a:ext>
            </a:extLst>
          </p:cNvPr>
          <p:cNvSpPr txBox="1"/>
          <p:nvPr/>
        </p:nvSpPr>
        <p:spPr>
          <a:xfrm>
            <a:off x="4071934" y="337996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15" name="TextBox 14">
            <a:extLst>
              <a:ext uri="{FF2B5EF4-FFF2-40B4-BE49-F238E27FC236}">
                <a16:creationId xmlns:a16="http://schemas.microsoft.com/office/drawing/2014/main" id="{7B0BFA37-CED2-4CE7-A247-E28FFA6A18E2}"/>
              </a:ext>
            </a:extLst>
          </p:cNvPr>
          <p:cNvSpPr txBox="1"/>
          <p:nvPr/>
        </p:nvSpPr>
        <p:spPr>
          <a:xfrm>
            <a:off x="3875401" y="3606781"/>
            <a:ext cx="1608168" cy="151855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Bisphenol-A vinyl ester resin</a:t>
            </a:r>
          </a:p>
          <a:p>
            <a:pPr marL="171450" indent="-171450">
              <a:lnSpc>
                <a:spcPct val="150000"/>
              </a:lnSpc>
              <a:buFont typeface="Arial" panose="020B0604020202020204" pitchFamily="34" charset="0"/>
              <a:buChar char="•"/>
            </a:pPr>
            <a:r>
              <a:rPr lang="en-IN" sz="900" dirty="0" err="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Novolac</a:t>
            </a: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vinyl ester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Brominated vinyl ester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 chemistry</a:t>
            </a:r>
          </a:p>
        </p:txBody>
      </p:sp>
      <p:sp>
        <p:nvSpPr>
          <p:cNvPr id="19" name="TextBox 18">
            <a:extLst>
              <a:ext uri="{FF2B5EF4-FFF2-40B4-BE49-F238E27FC236}">
                <a16:creationId xmlns:a16="http://schemas.microsoft.com/office/drawing/2014/main" id="{24210260-F348-4F72-9369-252E8E418CFE}"/>
              </a:ext>
            </a:extLst>
          </p:cNvPr>
          <p:cNvSpPr txBox="1"/>
          <p:nvPr/>
        </p:nvSpPr>
        <p:spPr>
          <a:xfrm>
            <a:off x="5757957" y="3319240"/>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APPLICATIONS</a:t>
            </a:r>
          </a:p>
        </p:txBody>
      </p:sp>
      <p:sp>
        <p:nvSpPr>
          <p:cNvPr id="20" name="TextBox 19">
            <a:extLst>
              <a:ext uri="{FF2B5EF4-FFF2-40B4-BE49-F238E27FC236}">
                <a16:creationId xmlns:a16="http://schemas.microsoft.com/office/drawing/2014/main" id="{9E194268-F867-4BA9-97D2-177AC498DBF2}"/>
              </a:ext>
            </a:extLst>
          </p:cNvPr>
          <p:cNvSpPr txBox="1"/>
          <p:nvPr/>
        </p:nvSpPr>
        <p:spPr>
          <a:xfrm>
            <a:off x="5591354" y="3476699"/>
            <a:ext cx="1608168" cy="131080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Pipes &amp; Tanks</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Electronics &amp; Telecommunications</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Paints &amp; Coating</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Transportation</a:t>
            </a:r>
          </a:p>
          <a:p>
            <a:pPr marL="17145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pic>
        <p:nvPicPr>
          <p:cNvPr id="1026" name="Picture 2" descr="What is Epoxy Resin? (with pictures)">
            <a:extLst>
              <a:ext uri="{FF2B5EF4-FFF2-40B4-BE49-F238E27FC236}">
                <a16:creationId xmlns:a16="http://schemas.microsoft.com/office/drawing/2014/main" id="{7B285184-A0E5-4D06-A885-E98C526F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67" y="3814207"/>
            <a:ext cx="2850492" cy="219354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A0E1E-E58F-435A-BC9C-005F42570E90}"/>
              </a:ext>
            </a:extLst>
          </p:cNvPr>
          <p:cNvSpPr txBox="1"/>
          <p:nvPr/>
        </p:nvSpPr>
        <p:spPr>
          <a:xfrm>
            <a:off x="4071934" y="515458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SALES CHANNEL</a:t>
            </a:r>
          </a:p>
        </p:txBody>
      </p:sp>
      <p:sp>
        <p:nvSpPr>
          <p:cNvPr id="25" name="TextBox 24">
            <a:extLst>
              <a:ext uri="{FF2B5EF4-FFF2-40B4-BE49-F238E27FC236}">
                <a16:creationId xmlns:a16="http://schemas.microsoft.com/office/drawing/2014/main" id="{5F2AC8F4-4B7A-4FB9-8606-5E882F39B12E}"/>
              </a:ext>
            </a:extLst>
          </p:cNvPr>
          <p:cNvSpPr txBox="1"/>
          <p:nvPr/>
        </p:nvSpPr>
        <p:spPr>
          <a:xfrm>
            <a:off x="3887349" y="5420698"/>
            <a:ext cx="1608168" cy="4798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Direct</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Indirect</a:t>
            </a:r>
          </a:p>
        </p:txBody>
      </p:sp>
    </p:spTree>
    <p:extLst>
      <p:ext uri="{BB962C8B-B14F-4D97-AF65-F5344CB8AC3E}">
        <p14:creationId xmlns:p14="http://schemas.microsoft.com/office/powerpoint/2010/main" val="1285061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0</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India Vinyl Ester Resin Market Share, By Type, By Volume, 2015–2030F</a:t>
            </a:r>
          </a:p>
        </p:txBody>
      </p:sp>
      <p:graphicFrame>
        <p:nvGraphicFramePr>
          <p:cNvPr id="6" name="Chart 5">
            <a:extLst>
              <a:ext uri="{FF2B5EF4-FFF2-40B4-BE49-F238E27FC236}">
                <a16:creationId xmlns:a16="http://schemas.microsoft.com/office/drawing/2014/main" id="{AF613459-A1C4-4E67-9773-34CE5DB1E091}"/>
              </a:ext>
            </a:extLst>
          </p:cNvPr>
          <p:cNvGraphicFramePr/>
          <p:nvPr>
            <p:extLst>
              <p:ext uri="{D42A27DB-BD31-4B8C-83A1-F6EECF244321}">
                <p14:modId xmlns:p14="http://schemas.microsoft.com/office/powerpoint/2010/main" val="2322003615"/>
              </p:ext>
            </p:extLst>
          </p:nvPr>
        </p:nvGraphicFramePr>
        <p:xfrm>
          <a:off x="0" y="1018939"/>
          <a:ext cx="9070782" cy="46927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FDF3FAD-21A1-44FB-AC8B-957D032A501C}"/>
              </a:ext>
            </a:extLst>
          </p:cNvPr>
          <p:cNvSpPr txBox="1"/>
          <p:nvPr/>
        </p:nvSpPr>
        <p:spPr>
          <a:xfrm>
            <a:off x="4333462" y="5531284"/>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4287569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53F5C7-FB23-4F28-9B64-815742622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90" y="850902"/>
            <a:ext cx="3380536" cy="5143504"/>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SOUTH AMERICA VINYL ESTER RESIN 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2451972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F7D8D6AF-5B16-49B0-85F3-AE66370D15F0}"/>
              </a:ext>
            </a:extLst>
          </p:cNvPr>
          <p:cNvGraphicFramePr/>
          <p:nvPr>
            <p:extLst>
              <p:ext uri="{D42A27DB-BD31-4B8C-83A1-F6EECF244321}">
                <p14:modId xmlns:p14="http://schemas.microsoft.com/office/powerpoint/2010/main" val="2117291788"/>
              </p:ext>
            </p:extLst>
          </p:nvPr>
        </p:nvGraphicFramePr>
        <p:xfrm>
          <a:off x="423438" y="975313"/>
          <a:ext cx="8297124" cy="308964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South America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19482" y="2955643"/>
            <a:ext cx="2065001"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27638" y="2955643"/>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616057" y="3222050"/>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0.67</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8" y="3180355"/>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3.82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8" y="395775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1" name="TextBox 20">
            <a:extLst>
              <a:ext uri="{FF2B5EF4-FFF2-40B4-BE49-F238E27FC236}">
                <a16:creationId xmlns:a16="http://schemas.microsoft.com/office/drawing/2014/main" id="{D17165BD-2630-4ABE-8115-1C0E979BFB27}"/>
              </a:ext>
            </a:extLst>
          </p:cNvPr>
          <p:cNvSpPr txBox="1"/>
          <p:nvPr/>
        </p:nvSpPr>
        <p:spPr>
          <a:xfrm>
            <a:off x="53536" y="4655633"/>
            <a:ext cx="8806286" cy="1717008"/>
          </a:xfrm>
          <a:prstGeom prst="rect">
            <a:avLst/>
          </a:prstGeom>
          <a:solidFill>
            <a:schemeClr val="tx2">
              <a:lumMod val="75000"/>
            </a:schemeClr>
          </a:solid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South America’s vinyl ester resin demand is anticipated to increase at a CAGR of approximately 5.69% and reach approximately 39.52 thousand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by 2030 from 22.67 thousand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2020. This increase in demand is led by strong demand growth in </a:t>
            </a:r>
            <a:r>
              <a:rPr kumimoji="0" lang="en-US" sz="12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fibre</a:t>
            </a:r>
            <a:r>
              <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reinforced plastics (FRP), marine components and wind energy. </a:t>
            </a:r>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Rising industrialization and urbanization in the region contributed to the rising demand of the product. The increase in demand in industrial applications where it is used as a lining system for water treatment, air pollution, chemical processing and to mineral processing providing resistance from corrosion.</a:t>
            </a:r>
            <a:endParaRPr kumimoji="0" lang="en-US" sz="12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48041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757664732"/>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2001" y="825484"/>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32: South America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148513"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33: South America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1423222327"/>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BEC46EF8-5286-4FB8-BC0F-EB25D890F42E}"/>
              </a:ext>
            </a:extLst>
          </p:cNvPr>
          <p:cNvSpPr txBox="1"/>
          <p:nvPr/>
        </p:nvSpPr>
        <p:spPr>
          <a:xfrm>
            <a:off x="6103482" y="647112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08C09F5A-01A6-40D1-BAAA-E17E8B3B4A3B}"/>
              </a:ext>
            </a:extLst>
          </p:cNvPr>
          <p:cNvSpPr txBox="1"/>
          <p:nvPr/>
        </p:nvSpPr>
        <p:spPr>
          <a:xfrm>
            <a:off x="6229829" y="3703945"/>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05109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92438"/>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South America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5" name="Subtitle 3">
            <a:extLst>
              <a:ext uri="{FF2B5EF4-FFF2-40B4-BE49-F238E27FC236}">
                <a16:creationId xmlns:a16="http://schemas.microsoft.com/office/drawing/2014/main" id="{4446A944-7D5B-4168-8FC4-48EA1FC429B6}"/>
              </a:ext>
            </a:extLst>
          </p:cNvPr>
          <p:cNvSpPr txBox="1">
            <a:spLocks/>
          </p:cNvSpPr>
          <p:nvPr/>
        </p:nvSpPr>
        <p:spPr>
          <a:xfrm>
            <a:off x="4440744" y="3545755"/>
            <a:ext cx="4055557" cy="365760"/>
          </a:xfrm>
          <a:prstGeom prst="rect">
            <a:avLst/>
          </a:prstGeom>
        </p:spPr>
        <p:txBody>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a:lnSpc>
                <a:spcPct val="150000"/>
              </a:lnSpc>
              <a:buNone/>
            </a:pPr>
            <a:r>
              <a:rPr lang="en-US" b="1" kern="0" dirty="0">
                <a:solidFill>
                  <a:schemeClr val="tx1">
                    <a:lumMod val="85000"/>
                    <a:lumOff val="15000"/>
                  </a:schemeClr>
                </a:solidFill>
              </a:rPr>
              <a:t>South America Investment in Renewable Energy, By Technology, 2017-2020 (USD Billion)</a:t>
            </a:r>
          </a:p>
        </p:txBody>
      </p:sp>
      <p:graphicFrame>
        <p:nvGraphicFramePr>
          <p:cNvPr id="6" name="Chart 5">
            <a:extLst>
              <a:ext uri="{FF2B5EF4-FFF2-40B4-BE49-F238E27FC236}">
                <a16:creationId xmlns:a16="http://schemas.microsoft.com/office/drawing/2014/main" id="{819999B1-F07A-41AC-8B20-F4A3C2CA94E4}"/>
              </a:ext>
            </a:extLst>
          </p:cNvPr>
          <p:cNvGraphicFramePr/>
          <p:nvPr>
            <p:extLst>
              <p:ext uri="{D42A27DB-BD31-4B8C-83A1-F6EECF244321}">
                <p14:modId xmlns:p14="http://schemas.microsoft.com/office/powerpoint/2010/main" val="1922830935"/>
              </p:ext>
            </p:extLst>
          </p:nvPr>
        </p:nvGraphicFramePr>
        <p:xfrm>
          <a:off x="4440744" y="4203258"/>
          <a:ext cx="4055556" cy="231552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1CEB627-8385-4CFA-BE1D-05C576526AF0}"/>
              </a:ext>
            </a:extLst>
          </p:cNvPr>
          <p:cNvSpPr txBox="1"/>
          <p:nvPr/>
        </p:nvSpPr>
        <p:spPr>
          <a:xfrm>
            <a:off x="4955559" y="6365121"/>
            <a:ext cx="2946400" cy="200055"/>
          </a:xfrm>
          <a:prstGeom prst="rect">
            <a:avLst/>
          </a:prstGeom>
          <a:noFill/>
        </p:spPr>
        <p:txBody>
          <a:bodyPr wrap="square" rtlCol="0">
            <a:spAutoFit/>
          </a:bodyPr>
          <a:lstStyle/>
          <a:p>
            <a:pPr algn="r"/>
            <a:r>
              <a:rPr lang="en-IN" sz="7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International Renewable Energy Agency</a:t>
            </a:r>
            <a:endParaRPr lang="en-US" sz="7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C8CE7589-4D65-4DD1-B9EE-7757D5615E61}"/>
              </a:ext>
            </a:extLst>
          </p:cNvPr>
          <p:cNvSpPr txBox="1"/>
          <p:nvPr/>
        </p:nvSpPr>
        <p:spPr>
          <a:xfrm>
            <a:off x="1436152" y="6365121"/>
            <a:ext cx="2601039" cy="200055"/>
          </a:xfrm>
          <a:prstGeom prst="rect">
            <a:avLst/>
          </a:prstGeom>
          <a:noFill/>
        </p:spPr>
        <p:txBody>
          <a:bodyPr wrap="square" rtlCol="0">
            <a:spAutoFit/>
          </a:bodyPr>
          <a:lstStyle>
            <a:defPPr>
              <a:defRPr lang="en-US"/>
            </a:defPPr>
            <a:lvl1pPr algn="r">
              <a:defRPr sz="700" i="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Source: IFC World Bank Group</a:t>
            </a:r>
            <a:endParaRPr lang="en-US" dirty="0"/>
          </a:p>
        </p:txBody>
      </p:sp>
      <p:sp>
        <p:nvSpPr>
          <p:cNvPr id="11" name="TextBox 10">
            <a:extLst>
              <a:ext uri="{FF2B5EF4-FFF2-40B4-BE49-F238E27FC236}">
                <a16:creationId xmlns:a16="http://schemas.microsoft.com/office/drawing/2014/main" id="{5FC17F40-947B-4A01-AF2A-9A4625AB59F2}"/>
              </a:ext>
            </a:extLst>
          </p:cNvPr>
          <p:cNvSpPr txBox="1"/>
          <p:nvPr/>
        </p:nvSpPr>
        <p:spPr>
          <a:xfrm>
            <a:off x="175640" y="3545755"/>
            <a:ext cx="4214304" cy="522900"/>
          </a:xfrm>
          <a:prstGeom prst="rect">
            <a:avLst/>
          </a:prstGeom>
          <a:noFill/>
        </p:spPr>
        <p:txBody>
          <a:bodyPr wrap="square" rtlCol="0">
            <a:spAutoFit/>
          </a:bodyPr>
          <a:lstStyle/>
          <a:p>
            <a:pPr>
              <a:lnSpc>
                <a:spcPct val="150000"/>
              </a:lnSpc>
              <a:defRPr/>
            </a:pPr>
            <a:r>
              <a:rPr lang="en-IN" sz="1000" b="1" kern="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Brazil Residential, Commercial &amp; Green Building Market Size, By Value, 2030F (USD Billion)</a:t>
            </a:r>
          </a:p>
        </p:txBody>
      </p:sp>
      <p:graphicFrame>
        <p:nvGraphicFramePr>
          <p:cNvPr id="13" name="Table 12">
            <a:extLst>
              <a:ext uri="{FF2B5EF4-FFF2-40B4-BE49-F238E27FC236}">
                <a16:creationId xmlns:a16="http://schemas.microsoft.com/office/drawing/2014/main" id="{8D08EEDA-062E-4625-A53E-0EE3C67C256C}"/>
              </a:ext>
            </a:extLst>
          </p:cNvPr>
          <p:cNvGraphicFramePr>
            <a:graphicFrameLocks noGrp="1"/>
          </p:cNvGraphicFramePr>
          <p:nvPr>
            <p:extLst>
              <p:ext uri="{D42A27DB-BD31-4B8C-83A1-F6EECF244321}">
                <p14:modId xmlns:p14="http://schemas.microsoft.com/office/powerpoint/2010/main" val="715398442"/>
              </p:ext>
            </p:extLst>
          </p:nvPr>
        </p:nvGraphicFramePr>
        <p:xfrm>
          <a:off x="293841" y="4203258"/>
          <a:ext cx="3743350" cy="2061583"/>
        </p:xfrm>
        <a:graphic>
          <a:graphicData uri="http://schemas.openxmlformats.org/drawingml/2006/table">
            <a:tbl>
              <a:tblPr firstRow="1" bandRow="1">
                <a:tableStyleId>{912C8C85-51F0-491E-9774-3900AFEF0FD7}</a:tableStyleId>
              </a:tblPr>
              <a:tblGrid>
                <a:gridCol w="2078850">
                  <a:extLst>
                    <a:ext uri="{9D8B030D-6E8A-4147-A177-3AD203B41FA5}">
                      <a16:colId xmlns:a16="http://schemas.microsoft.com/office/drawing/2014/main" val="2900550194"/>
                    </a:ext>
                  </a:extLst>
                </a:gridCol>
                <a:gridCol w="1664500">
                  <a:extLst>
                    <a:ext uri="{9D8B030D-6E8A-4147-A177-3AD203B41FA5}">
                      <a16:colId xmlns:a16="http://schemas.microsoft.com/office/drawing/2014/main" val="1362953965"/>
                    </a:ext>
                  </a:extLst>
                </a:gridCol>
              </a:tblGrid>
              <a:tr h="335127">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Segment</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2025F</a:t>
                      </a:r>
                      <a:endParaRPr lang="en-US" sz="1000" b="1"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56826573"/>
                  </a:ext>
                </a:extLst>
              </a:tr>
              <a:tr h="3860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Residential </a:t>
                      </a:r>
                      <a:r>
                        <a:rPr lang="en-IN" sz="1000" kern="1200" noProof="0" dirty="0">
                          <a:latin typeface="Verdana" panose="020B0604030504040204" pitchFamily="34" charset="0"/>
                          <a:ea typeface="Verdana" panose="020B0604030504040204" pitchFamily="34" charset="0"/>
                          <a:cs typeface="Verdana" panose="020B0604030504040204" pitchFamily="34" charset="0"/>
                        </a:rPr>
                        <a:t>Building</a:t>
                      </a:r>
                      <a:endParaRPr lang="en-IN" sz="1000" kern="1200" noProof="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328.0</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831586803"/>
                  </a:ext>
                </a:extLst>
              </a:tr>
              <a:tr h="45016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Commercial 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47.5</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479572961"/>
                  </a:ext>
                </a:extLst>
              </a:tr>
              <a:tr h="44509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kern="1200" noProof="0" dirty="0">
                          <a:latin typeface="Verdana" panose="020B0604030504040204" pitchFamily="34" charset="0"/>
                          <a:ea typeface="Verdana" panose="020B0604030504040204" pitchFamily="34" charset="0"/>
                          <a:cs typeface="Verdana" panose="020B0604030504040204" pitchFamily="34" charset="0"/>
                        </a:rPr>
                        <a:t>Residential Green </a:t>
                      </a:r>
                      <a:r>
                        <a:rPr lang="en-IN" sz="1000" dirty="0">
                          <a:latin typeface="Verdana" panose="020B0604030504040204" pitchFamily="34" charset="0"/>
                          <a:ea typeface="Verdana" panose="020B0604030504040204" pitchFamily="34" charset="0"/>
                          <a:cs typeface="Verdana" panose="020B0604030504040204" pitchFamily="34" charset="0"/>
                        </a:rPr>
                        <a:t>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34.0</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798292007"/>
                  </a:ext>
                </a:extLst>
              </a:tr>
              <a:tr h="44509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Commercial Green Building</a:t>
                      </a:r>
                      <a:endParaRPr lang="en-IN" sz="10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a:r>
                        <a:rPr lang="en-IN" sz="1000" u="none" strike="noStrike" kern="1200" dirty="0">
                          <a:effectLst/>
                          <a:latin typeface="Verdana" panose="020B0604030504040204" pitchFamily="34" charset="0"/>
                          <a:ea typeface="Verdana" panose="020B0604030504040204" pitchFamily="34" charset="0"/>
                          <a:cs typeface="Verdana" panose="020B0604030504040204" pitchFamily="34" charset="0"/>
                        </a:rPr>
                        <a:t>3.9</a:t>
                      </a:r>
                      <a:endParaRPr lang="en-IN" sz="1000" b="0" i="0" u="none" strike="noStrike" kern="12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039543334"/>
                  </a:ext>
                </a:extLst>
              </a:tr>
            </a:tbl>
          </a:graphicData>
        </a:graphic>
      </p:graphicFrame>
      <p:sp>
        <p:nvSpPr>
          <p:cNvPr id="15" name="TextBox 14">
            <a:extLst>
              <a:ext uri="{FF2B5EF4-FFF2-40B4-BE49-F238E27FC236}">
                <a16:creationId xmlns:a16="http://schemas.microsoft.com/office/drawing/2014/main" id="{57471C28-42B1-4CB6-A856-8209883737DC}"/>
              </a:ext>
            </a:extLst>
          </p:cNvPr>
          <p:cNvSpPr txBox="1"/>
          <p:nvPr/>
        </p:nvSpPr>
        <p:spPr>
          <a:xfrm>
            <a:off x="154449" y="736182"/>
            <a:ext cx="8867145" cy="292068"/>
          </a:xfrm>
          <a:prstGeom prst="rect">
            <a:avLst/>
          </a:prstGeom>
          <a:noFill/>
        </p:spPr>
        <p:txBody>
          <a:bodyPr wrap="square" rtlCol="0">
            <a:spAutoFit/>
          </a:bodyPr>
          <a:lstStyle/>
          <a:p>
            <a:pPr>
              <a:lnSpc>
                <a:spcPct val="150000"/>
              </a:lnSpc>
              <a:defRPr/>
            </a:pPr>
            <a:r>
              <a:rPr lang="en-IN" sz="1000" b="1" kern="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South America Advanced Composites Market Size, By Value, 2015-2025F (USD Billion)</a:t>
            </a:r>
          </a:p>
        </p:txBody>
      </p:sp>
      <p:sp>
        <p:nvSpPr>
          <p:cNvPr id="17" name="TextBox 16">
            <a:extLst>
              <a:ext uri="{FF2B5EF4-FFF2-40B4-BE49-F238E27FC236}">
                <a16:creationId xmlns:a16="http://schemas.microsoft.com/office/drawing/2014/main" id="{91872A7B-CDE1-47FD-8BB5-E8F8BC965365}"/>
              </a:ext>
            </a:extLst>
          </p:cNvPr>
          <p:cNvSpPr txBox="1"/>
          <p:nvPr/>
        </p:nvSpPr>
        <p:spPr>
          <a:xfrm>
            <a:off x="5780961" y="3429000"/>
            <a:ext cx="2601039" cy="200055"/>
          </a:xfrm>
          <a:prstGeom prst="rect">
            <a:avLst/>
          </a:prstGeom>
          <a:noFill/>
        </p:spPr>
        <p:txBody>
          <a:bodyPr wrap="square" rtlCol="0">
            <a:spAutoFit/>
          </a:bodyPr>
          <a:lstStyle/>
          <a:p>
            <a:pPr algn="r"/>
            <a:r>
              <a:rPr lang="en-IN"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9" name="Group 18">
            <a:extLst>
              <a:ext uri="{FF2B5EF4-FFF2-40B4-BE49-F238E27FC236}">
                <a16:creationId xmlns:a16="http://schemas.microsoft.com/office/drawing/2014/main" id="{53FC9D29-4506-4CC7-BFF2-8BB1BF25E694}"/>
              </a:ext>
            </a:extLst>
          </p:cNvPr>
          <p:cNvGrpSpPr/>
          <p:nvPr/>
        </p:nvGrpSpPr>
        <p:grpSpPr>
          <a:xfrm>
            <a:off x="982188" y="1118365"/>
            <a:ext cx="2564640" cy="631636"/>
            <a:chOff x="891739" y="1429782"/>
            <a:chExt cx="2070521" cy="754375"/>
          </a:xfrm>
        </p:grpSpPr>
        <p:cxnSp>
          <p:nvCxnSpPr>
            <p:cNvPr id="25" name="Straight Connector 24">
              <a:extLst>
                <a:ext uri="{FF2B5EF4-FFF2-40B4-BE49-F238E27FC236}">
                  <a16:creationId xmlns:a16="http://schemas.microsoft.com/office/drawing/2014/main" id="{2BF055B2-F108-41D9-8E48-E045EFD557E7}"/>
                </a:ext>
              </a:extLst>
            </p:cNvPr>
            <p:cNvCxnSpPr>
              <a:cxnSpLocks/>
            </p:cNvCxnSpPr>
            <p:nvPr/>
          </p:nvCxnSpPr>
          <p:spPr>
            <a:xfrm>
              <a:off x="891739" y="1818397"/>
              <a:ext cx="2054063" cy="0"/>
            </a:xfrm>
            <a:prstGeom prst="line">
              <a:avLst/>
            </a:prstGeom>
            <a:ln/>
          </p:spPr>
          <p:style>
            <a:lnRef idx="1">
              <a:schemeClr val="dk1"/>
            </a:lnRef>
            <a:fillRef idx="0">
              <a:schemeClr val="dk1"/>
            </a:fillRef>
            <a:effectRef idx="0">
              <a:schemeClr val="dk1"/>
            </a:effectRef>
            <a:fontRef idx="minor">
              <a:schemeClr val="tx1"/>
            </a:fontRef>
          </p:style>
        </p:cxnSp>
        <p:grpSp>
          <p:nvGrpSpPr>
            <p:cNvPr id="26" name="Group 25">
              <a:extLst>
                <a:ext uri="{FF2B5EF4-FFF2-40B4-BE49-F238E27FC236}">
                  <a16:creationId xmlns:a16="http://schemas.microsoft.com/office/drawing/2014/main" id="{5F910C4C-06B2-45B8-AEB8-8E9BB4409909}"/>
                </a:ext>
              </a:extLst>
            </p:cNvPr>
            <p:cNvGrpSpPr/>
            <p:nvPr/>
          </p:nvGrpSpPr>
          <p:grpSpPr>
            <a:xfrm>
              <a:off x="891739" y="1429782"/>
              <a:ext cx="2070521" cy="754375"/>
              <a:chOff x="891739" y="1429782"/>
              <a:chExt cx="2070521" cy="754375"/>
            </a:xfrm>
          </p:grpSpPr>
          <p:sp>
            <p:nvSpPr>
              <p:cNvPr id="27" name="TextBox 1">
                <a:extLst>
                  <a:ext uri="{FF2B5EF4-FFF2-40B4-BE49-F238E27FC236}">
                    <a16:creationId xmlns:a16="http://schemas.microsoft.com/office/drawing/2014/main" id="{A0D2AE37-9D30-4424-93A2-A4740F670C72}"/>
                  </a:ext>
                </a:extLst>
              </p:cNvPr>
              <p:cNvSpPr txBox="1"/>
              <p:nvPr/>
            </p:nvSpPr>
            <p:spPr>
              <a:xfrm>
                <a:off x="1302468" y="1429782"/>
                <a:ext cx="1402477" cy="651791"/>
              </a:xfrm>
              <a:prstGeom prst="rect">
                <a:avLst/>
              </a:prstGeom>
            </p:spPr>
            <p:style>
              <a:lnRef idx="2">
                <a:schemeClr val="dk1"/>
              </a:lnRef>
              <a:fillRef idx="1">
                <a:schemeClr val="lt1"/>
              </a:fillRef>
              <a:effectRef idx="0">
                <a:schemeClr val="dk1"/>
              </a:effectRef>
              <a:fontRef idx="minor">
                <a:schemeClr val="dk1"/>
              </a:fontRef>
            </p:style>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900" b="1"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CAGR 2015-2020</a:t>
                </a:r>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r>
                  <a:rPr lang="en-IN" sz="900" b="1" i="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Value: 8.81%</a:t>
                </a:r>
              </a:p>
            </p:txBody>
          </p:sp>
          <p:cxnSp>
            <p:nvCxnSpPr>
              <p:cNvPr id="28" name="Straight Connector 27">
                <a:extLst>
                  <a:ext uri="{FF2B5EF4-FFF2-40B4-BE49-F238E27FC236}">
                    <a16:creationId xmlns:a16="http://schemas.microsoft.com/office/drawing/2014/main" id="{3CE63F0A-C194-47B8-A447-1620B48F116F}"/>
                  </a:ext>
                </a:extLst>
              </p:cNvPr>
              <p:cNvCxnSpPr/>
              <p:nvPr/>
            </p:nvCxnSpPr>
            <p:spPr>
              <a:xfrm>
                <a:off x="891739" y="1819288"/>
                <a:ext cx="0" cy="320579"/>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1A8E226-24D1-4BFD-AE27-134AB1F8C9A2}"/>
                  </a:ext>
                </a:extLst>
              </p:cNvPr>
              <p:cNvCxnSpPr/>
              <p:nvPr/>
            </p:nvCxnSpPr>
            <p:spPr>
              <a:xfrm>
                <a:off x="2962260" y="1818397"/>
                <a:ext cx="0" cy="365760"/>
              </a:xfrm>
              <a:prstGeom prst="line">
                <a:avLst/>
              </a:prstGeom>
              <a:ln>
                <a:tailEnd type="oval"/>
              </a:ln>
            </p:spPr>
            <p:style>
              <a:lnRef idx="1">
                <a:schemeClr val="dk1"/>
              </a:lnRef>
              <a:fillRef idx="0">
                <a:schemeClr val="dk1"/>
              </a:fillRef>
              <a:effectRef idx="0">
                <a:schemeClr val="dk1"/>
              </a:effectRef>
              <a:fontRef idx="minor">
                <a:schemeClr val="tx1"/>
              </a:fontRef>
            </p:style>
          </p:cxnSp>
        </p:grpSp>
      </p:grpSp>
      <p:graphicFrame>
        <p:nvGraphicFramePr>
          <p:cNvPr id="30" name="Chart 29">
            <a:extLst>
              <a:ext uri="{FF2B5EF4-FFF2-40B4-BE49-F238E27FC236}">
                <a16:creationId xmlns:a16="http://schemas.microsoft.com/office/drawing/2014/main" id="{8424AD3E-A004-4514-9EF4-CBBC69D1E9B2}"/>
              </a:ext>
            </a:extLst>
          </p:cNvPr>
          <p:cNvGraphicFramePr/>
          <p:nvPr>
            <p:extLst>
              <p:ext uri="{D42A27DB-BD31-4B8C-83A1-F6EECF244321}">
                <p14:modId xmlns:p14="http://schemas.microsoft.com/office/powerpoint/2010/main" val="401382864"/>
              </p:ext>
            </p:extLst>
          </p:nvPr>
        </p:nvGraphicFramePr>
        <p:xfrm>
          <a:off x="131556" y="1716412"/>
          <a:ext cx="8250443" cy="16480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06051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34</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Application, By Volume, 2015–2030F</a:t>
            </a:r>
          </a:p>
        </p:txBody>
      </p:sp>
      <p:graphicFrame>
        <p:nvGraphicFramePr>
          <p:cNvPr id="11" name="Chart 10">
            <a:extLst>
              <a:ext uri="{FF2B5EF4-FFF2-40B4-BE49-F238E27FC236}">
                <a16:creationId xmlns:a16="http://schemas.microsoft.com/office/drawing/2014/main" id="{66BACE3C-E79D-45F2-88D0-8C3F427D974F}"/>
              </a:ext>
            </a:extLst>
          </p:cNvPr>
          <p:cNvGraphicFramePr/>
          <p:nvPr>
            <p:extLst>
              <p:ext uri="{D42A27DB-BD31-4B8C-83A1-F6EECF244321}">
                <p14:modId xmlns:p14="http://schemas.microsoft.com/office/powerpoint/2010/main" val="1468385407"/>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8316E033-B62E-46C8-8558-34B9A59817EF}"/>
              </a:ext>
            </a:extLst>
          </p:cNvPr>
          <p:cNvSpPr txBox="1"/>
          <p:nvPr/>
        </p:nvSpPr>
        <p:spPr>
          <a:xfrm>
            <a:off x="3945037"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58109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35</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Type, By Volume, 2015–2030F</a:t>
            </a:r>
          </a:p>
        </p:txBody>
      </p:sp>
      <p:graphicFrame>
        <p:nvGraphicFramePr>
          <p:cNvPr id="6" name="Chart 5">
            <a:extLst>
              <a:ext uri="{FF2B5EF4-FFF2-40B4-BE49-F238E27FC236}">
                <a16:creationId xmlns:a16="http://schemas.microsoft.com/office/drawing/2014/main" id="{44D38BB9-7396-4633-B13F-A67603F2AC1D}"/>
              </a:ext>
            </a:extLst>
          </p:cNvPr>
          <p:cNvGraphicFramePr/>
          <p:nvPr>
            <p:extLst>
              <p:ext uri="{D42A27DB-BD31-4B8C-83A1-F6EECF244321}">
                <p14:modId xmlns:p14="http://schemas.microsoft.com/office/powerpoint/2010/main" val="1852498232"/>
              </p:ext>
            </p:extLst>
          </p:nvPr>
        </p:nvGraphicFramePr>
        <p:xfrm>
          <a:off x="0" y="1018938"/>
          <a:ext cx="9070782" cy="552763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71BE9FB-8F0A-47E0-921C-5CDB44FBDB38}"/>
              </a:ext>
            </a:extLst>
          </p:cNvPr>
          <p:cNvSpPr txBox="1"/>
          <p:nvPr/>
        </p:nvSpPr>
        <p:spPr>
          <a:xfrm>
            <a:off x="4399722"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61299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South America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36: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South America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2354934829"/>
              </p:ext>
            </p:extLst>
          </p:nvPr>
        </p:nvGraphicFramePr>
        <p:xfrm>
          <a:off x="28136" y="1204468"/>
          <a:ext cx="9042646" cy="5122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C0D8C046-0152-461C-AA74-5F75E22808FC}"/>
              </a:ext>
            </a:extLst>
          </p:cNvPr>
          <p:cNvSpPr txBox="1"/>
          <p:nvPr/>
        </p:nvSpPr>
        <p:spPr>
          <a:xfrm>
            <a:off x="6176820" y="5003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76250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computer&#10;&#10;Description automatically generated with low confidence">
            <a:extLst>
              <a:ext uri="{FF2B5EF4-FFF2-40B4-BE49-F238E27FC236}">
                <a16:creationId xmlns:a16="http://schemas.microsoft.com/office/drawing/2014/main" id="{5F096E7C-819B-4F91-864B-298E66CEF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88" y="850900"/>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MIDDLE EAST &amp; AFRICA VINYL ESTER RESIN</a:t>
            </a:r>
            <a:r>
              <a:rPr kumimoji="0" lang="en-US" sz="28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 </a:t>
            </a: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OUTLOOK</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99164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1767930870"/>
              </p:ext>
            </p:extLst>
          </p:nvPr>
        </p:nvGraphicFramePr>
        <p:xfrm>
          <a:off x="348113" y="927652"/>
          <a:ext cx="8297124" cy="293725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00293" y="2926352"/>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552662" y="2913948"/>
            <a:ext cx="2049558"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1.86</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3.57%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710252" y="3864906"/>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7" name="TextBox 16">
            <a:extLst>
              <a:ext uri="{FF2B5EF4-FFF2-40B4-BE49-F238E27FC236}">
                <a16:creationId xmlns:a16="http://schemas.microsoft.com/office/drawing/2014/main" id="{DE6ED473-C6A0-4548-8397-AB456C03C72E}"/>
              </a:ext>
            </a:extLst>
          </p:cNvPr>
          <p:cNvSpPr txBox="1"/>
          <p:nvPr/>
        </p:nvSpPr>
        <p:spPr>
          <a:xfrm>
            <a:off x="53536" y="4691714"/>
            <a:ext cx="8806286" cy="1677062"/>
          </a:xfrm>
          <a:prstGeom prst="rect">
            <a:avLst/>
          </a:prstGeom>
          <a:solidFill>
            <a:schemeClr val="tx2">
              <a:lumMod val="75000"/>
            </a:schemeClr>
          </a:solid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MEA’s demand of vinyl ester resin is expected to grow at a CAGR of approximately 4.99 % during the forecast period and expected to reach around 107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from 64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2020. Since very small number of players are manufacturing vinyl ester resin in MEA, imports are higher than exports. Total import in 2020 stood at around 2.15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while total export stood at around 0.30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However, there was decrease in import demand in 2020 as compared to 2019 due to COVID-19 pandemic. Average operating rate in MEA region varies from around 79% to 80% and is expected to reach 93% in 2030. Though demand supply gap is expected to reach approximately 29 thousand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in 2030, companies are ramping up production and investing into capacity addition to meet the demand supply gap in the region.</a:t>
            </a:r>
          </a:p>
        </p:txBody>
      </p:sp>
    </p:spTree>
    <p:extLst>
      <p:ext uri="{BB962C8B-B14F-4D97-AF65-F5344CB8AC3E}">
        <p14:creationId xmlns:p14="http://schemas.microsoft.com/office/powerpoint/2010/main" val="284844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C1E3D4-DC0F-406D-8345-4F1FAA1DA20E}"/>
              </a:ext>
            </a:extLst>
          </p:cNvPr>
          <p:cNvGraphicFramePr>
            <a:graphicFrameLocks noGrp="1"/>
          </p:cNvGraphicFramePr>
          <p:nvPr>
            <p:extLst>
              <p:ext uri="{D42A27DB-BD31-4B8C-83A1-F6EECF244321}">
                <p14:modId xmlns:p14="http://schemas.microsoft.com/office/powerpoint/2010/main" val="1112536597"/>
              </p:ext>
            </p:extLst>
          </p:nvPr>
        </p:nvGraphicFramePr>
        <p:xfrm>
          <a:off x="551234" y="1203960"/>
          <a:ext cx="7445004" cy="1854200"/>
        </p:xfrm>
        <a:graphic>
          <a:graphicData uri="http://schemas.openxmlformats.org/drawingml/2006/table">
            <a:tbl>
              <a:tblPr firstRow="1" bandRow="1">
                <a:tableStyleId>{073A0DAA-6AF3-43AB-8588-CEC1D06C72B9}</a:tableStyleId>
              </a:tblPr>
              <a:tblGrid>
                <a:gridCol w="372250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Chemical Name</a:t>
                      </a:r>
                    </a:p>
                  </a:txBody>
                  <a:tcPr/>
                </a:tc>
                <a:tc>
                  <a:txBody>
                    <a:bodyPr/>
                    <a:lstStyle/>
                    <a:p>
                      <a:r>
                        <a:rPr lang="en-US" dirty="0"/>
                        <a:t>Vinyl Ester Resin</a:t>
                      </a:r>
                    </a:p>
                  </a:txBody>
                  <a:tcPr/>
                </a:tc>
                <a:extLst>
                  <a:ext uri="{0D108BD9-81ED-4DB2-BD59-A6C34878D82A}">
                    <a16:rowId xmlns:a16="http://schemas.microsoft.com/office/drawing/2014/main" val="1769233023"/>
                  </a:ext>
                </a:extLst>
              </a:tr>
              <a:tr h="370840">
                <a:tc>
                  <a:txBody>
                    <a:bodyPr/>
                    <a:lstStyle/>
                    <a:p>
                      <a:r>
                        <a:rPr lang="en-US" dirty="0"/>
                        <a:t>Physical Appearance</a:t>
                      </a:r>
                    </a:p>
                  </a:txBody>
                  <a:tcPr/>
                </a:tc>
                <a:tc>
                  <a:txBody>
                    <a:bodyPr/>
                    <a:lstStyle/>
                    <a:p>
                      <a:r>
                        <a:rPr lang="en-US" dirty="0"/>
                        <a:t>Transparent Liquid </a:t>
                      </a:r>
                    </a:p>
                  </a:txBody>
                  <a:tcPr/>
                </a:tc>
                <a:extLst>
                  <a:ext uri="{0D108BD9-81ED-4DB2-BD59-A6C34878D82A}">
                    <a16:rowId xmlns:a16="http://schemas.microsoft.com/office/drawing/2014/main" val="1294169574"/>
                  </a:ext>
                </a:extLst>
              </a:tr>
              <a:tr h="370840">
                <a:tc>
                  <a:txBody>
                    <a:bodyPr/>
                    <a:lstStyle/>
                    <a:p>
                      <a:r>
                        <a:rPr lang="en-US" dirty="0"/>
                        <a:t>Molecular Formula</a:t>
                      </a:r>
                    </a:p>
                  </a:txBody>
                  <a:tcPr/>
                </a:tc>
                <a:tc>
                  <a:txBody>
                    <a:bodyPr/>
                    <a:lstStyle/>
                    <a:p>
                      <a:pPr algn="l"/>
                      <a:r>
                        <a:rPr lang="en-US" b="0" u="none" strike="noStrike" dirty="0">
                          <a:solidFill>
                            <a:schemeClr val="tx1"/>
                          </a:solidFill>
                          <a:effectLst/>
                        </a:rPr>
                        <a:t>C11H12O3</a:t>
                      </a:r>
                      <a:endParaRPr lang="en-US" dirty="0">
                        <a:solidFill>
                          <a:schemeClr val="tx1"/>
                        </a:solidFill>
                        <a:effectLst/>
                      </a:endParaRPr>
                    </a:p>
                  </a:txBody>
                  <a:tcPr anchor="ctr"/>
                </a:tc>
                <a:extLst>
                  <a:ext uri="{0D108BD9-81ED-4DB2-BD59-A6C34878D82A}">
                    <a16:rowId xmlns:a16="http://schemas.microsoft.com/office/drawing/2014/main" val="1361448268"/>
                  </a:ext>
                </a:extLst>
              </a:tr>
              <a:tr h="370840">
                <a:tc>
                  <a:txBody>
                    <a:bodyPr/>
                    <a:lstStyle/>
                    <a:p>
                      <a:r>
                        <a:rPr lang="en-US" dirty="0"/>
                        <a:t>Molecular Weight</a:t>
                      </a:r>
                    </a:p>
                  </a:txBody>
                  <a:tcPr/>
                </a:tc>
                <a:tc>
                  <a:txBody>
                    <a:bodyPr/>
                    <a:lstStyle/>
                    <a:p>
                      <a:pPr algn="l"/>
                      <a:r>
                        <a:rPr lang="en-US" dirty="0"/>
                        <a:t>192.21</a:t>
                      </a:r>
                    </a:p>
                  </a:txBody>
                  <a:tcPr/>
                </a:tc>
                <a:extLst>
                  <a:ext uri="{0D108BD9-81ED-4DB2-BD59-A6C34878D82A}">
                    <a16:rowId xmlns:a16="http://schemas.microsoft.com/office/drawing/2014/main" val="3211738233"/>
                  </a:ext>
                </a:extLst>
              </a:tr>
              <a:tr h="370840">
                <a:tc>
                  <a:txBody>
                    <a:bodyPr/>
                    <a:lstStyle/>
                    <a:p>
                      <a:r>
                        <a:rPr lang="en-US" dirty="0"/>
                        <a:t>CAS No.</a:t>
                      </a:r>
                    </a:p>
                  </a:txBody>
                  <a:tcPr/>
                </a:tc>
                <a:tc>
                  <a:txBody>
                    <a:bodyPr/>
                    <a:lstStyle/>
                    <a:p>
                      <a:r>
                        <a:rPr lang="en-IN" sz="1350" b="0" i="0" kern="1200" dirty="0">
                          <a:solidFill>
                            <a:schemeClr val="dk1"/>
                          </a:solidFill>
                          <a:effectLst/>
                          <a:highlight>
                            <a:srgbClr val="FFFF00"/>
                          </a:highlight>
                          <a:latin typeface="+mn-lt"/>
                          <a:ea typeface="+mn-ea"/>
                          <a:cs typeface="+mn-cs"/>
                        </a:rPr>
                        <a:t>37625-93-7</a:t>
                      </a:r>
                      <a:endParaRPr lang="en-US" dirty="0">
                        <a:highlight>
                          <a:srgbClr val="FFFF00"/>
                        </a:highlight>
                      </a:endParaRPr>
                    </a:p>
                  </a:txBody>
                  <a:tcPr/>
                </a:tc>
                <a:extLst>
                  <a:ext uri="{0D108BD9-81ED-4DB2-BD59-A6C34878D82A}">
                    <a16:rowId xmlns:a16="http://schemas.microsoft.com/office/drawing/2014/main" val="3023819379"/>
                  </a:ext>
                </a:extLst>
              </a:tr>
            </a:tbl>
          </a:graphicData>
        </a:graphic>
      </p:graphicFrame>
      <p:sp>
        <p:nvSpPr>
          <p:cNvPr id="6" name="Text Placeholder 5">
            <a:extLst>
              <a:ext uri="{FF2B5EF4-FFF2-40B4-BE49-F238E27FC236}">
                <a16:creationId xmlns:a16="http://schemas.microsoft.com/office/drawing/2014/main" id="{A36CAB6F-4A22-4C8C-995D-95E2F3612797}"/>
              </a:ext>
            </a:extLst>
          </p:cNvPr>
          <p:cNvSpPr>
            <a:spLocks noGrp="1"/>
          </p:cNvSpPr>
          <p:nvPr>
            <p:ph type="body" sz="quarter" idx="4294967295"/>
          </p:nvPr>
        </p:nvSpPr>
        <p:spPr>
          <a:xfrm>
            <a:off x="133350" y="193675"/>
            <a:ext cx="7862888" cy="457200"/>
          </a:xfrm>
        </p:spPr>
        <p:txBody>
          <a:bodyPr>
            <a:normAutofit fontScale="85000" lnSpcReduction="20000"/>
          </a:bodyPr>
          <a:lstStyle/>
          <a:p>
            <a:pPr marL="0" indent="0" defTabSz="914400">
              <a:lnSpc>
                <a:spcPct val="100000"/>
              </a:lnSpc>
              <a:spcBef>
                <a:spcPts val="0"/>
              </a:spcBef>
              <a:buNone/>
            </a:pPr>
            <a:r>
              <a:rPr lang="en-US" sz="1600" b="1" dirty="0">
                <a:solidFill>
                  <a:schemeClr val="tx1">
                    <a:lumMod val="85000"/>
                    <a:lumOff val="15000"/>
                  </a:schemeClr>
                </a:solidFill>
                <a:latin typeface="Montserrat" panose="02000505000000020004" pitchFamily="2" charset="0"/>
                <a:cs typeface="Arial" panose="020B0604020202020204" pitchFamily="34" charset="0"/>
              </a:rPr>
              <a:t>Scope of Report</a:t>
            </a:r>
          </a:p>
          <a:p>
            <a:pPr marL="0" indent="0" defTabSz="914400">
              <a:lnSpc>
                <a:spcPct val="100000"/>
              </a:lnSpc>
              <a:spcBef>
                <a:spcPts val="0"/>
              </a:spcBef>
              <a:buNone/>
            </a:pPr>
            <a:r>
              <a:rPr lang="en-US" sz="1600" dirty="0">
                <a:solidFill>
                  <a:schemeClr val="tx1">
                    <a:lumMod val="85000"/>
                    <a:lumOff val="15000"/>
                  </a:schemeClr>
                </a:solidFill>
                <a:latin typeface="Montserrat" panose="02000505000000020004" pitchFamily="2" charset="0"/>
                <a:cs typeface="Arial" panose="020B0604020202020204" pitchFamily="34" charset="0"/>
              </a:rPr>
              <a:t>Product of Interest (POI): </a:t>
            </a:r>
            <a:r>
              <a:rPr lang="en-IN" sz="1600" b="1" dirty="0">
                <a:solidFill>
                  <a:schemeClr val="tx1">
                    <a:lumMod val="85000"/>
                    <a:lumOff val="15000"/>
                  </a:schemeClr>
                </a:solidFill>
                <a:latin typeface="Montserrat" panose="02000505000000020004" pitchFamily="2" charset="0"/>
                <a:cs typeface="Arial" panose="020B0604020202020204" pitchFamily="34" charset="0"/>
              </a:rPr>
              <a:t>Vinyl Ester Resin</a:t>
            </a:r>
            <a:endParaRPr lang="en-US" sz="1600" b="1" dirty="0">
              <a:solidFill>
                <a:schemeClr val="tx1">
                  <a:lumMod val="85000"/>
                  <a:lumOff val="15000"/>
                </a:schemeClr>
              </a:solidFill>
              <a:latin typeface="Montserrat" panose="02000505000000020004" pitchFamily="2" charset="0"/>
              <a:cs typeface="Arial" panose="020B0604020202020204" pitchFamily="34" charset="0"/>
            </a:endParaRPr>
          </a:p>
        </p:txBody>
      </p:sp>
      <p:graphicFrame>
        <p:nvGraphicFramePr>
          <p:cNvPr id="8" name="Table 2">
            <a:extLst>
              <a:ext uri="{FF2B5EF4-FFF2-40B4-BE49-F238E27FC236}">
                <a16:creationId xmlns:a16="http://schemas.microsoft.com/office/drawing/2014/main" id="{E926896C-37C0-4E5D-849B-2DCE53C16F6F}"/>
              </a:ext>
            </a:extLst>
          </p:cNvPr>
          <p:cNvGraphicFramePr>
            <a:graphicFrameLocks noGrp="1"/>
          </p:cNvGraphicFramePr>
          <p:nvPr>
            <p:extLst>
              <p:ext uri="{D42A27DB-BD31-4B8C-83A1-F6EECF244321}">
                <p14:modId xmlns:p14="http://schemas.microsoft.com/office/powerpoint/2010/main" val="429448492"/>
              </p:ext>
            </p:extLst>
          </p:nvPr>
        </p:nvGraphicFramePr>
        <p:xfrm>
          <a:off x="551235" y="3821134"/>
          <a:ext cx="7445004" cy="1854200"/>
        </p:xfrm>
        <a:graphic>
          <a:graphicData uri="http://schemas.openxmlformats.org/drawingml/2006/table">
            <a:tbl>
              <a:tblPr firstRow="1" bandRow="1">
                <a:tableStyleId>{073A0DAA-6AF3-43AB-8588-CEC1D06C72B9}</a:tableStyleId>
              </a:tblPr>
              <a:tblGrid>
                <a:gridCol w="3161162">
                  <a:extLst>
                    <a:ext uri="{9D8B030D-6E8A-4147-A177-3AD203B41FA5}">
                      <a16:colId xmlns:a16="http://schemas.microsoft.com/office/drawing/2014/main" val="326349761"/>
                    </a:ext>
                  </a:extLst>
                </a:gridCol>
                <a:gridCol w="4283842">
                  <a:extLst>
                    <a:ext uri="{9D8B030D-6E8A-4147-A177-3AD203B41FA5}">
                      <a16:colId xmlns:a16="http://schemas.microsoft.com/office/drawing/2014/main" val="4204896783"/>
                    </a:ext>
                  </a:extLst>
                </a:gridCol>
              </a:tblGrid>
              <a:tr h="456576">
                <a:tc>
                  <a:txBody>
                    <a:bodyPr/>
                    <a:lstStyle/>
                    <a:p>
                      <a:r>
                        <a:rPr lang="en-US" dirty="0"/>
                        <a:t>Types</a:t>
                      </a:r>
                    </a:p>
                  </a:txBody>
                  <a:tcPr/>
                </a:tc>
                <a:tc>
                  <a:txBody>
                    <a:bodyPr/>
                    <a:lstStyle/>
                    <a:p>
                      <a:r>
                        <a:rPr lang="en-IN" dirty="0"/>
                        <a:t>Vinyl Ester Resin</a:t>
                      </a:r>
                      <a:r>
                        <a:rPr lang="en-US" dirty="0"/>
                        <a:t> Grade</a:t>
                      </a:r>
                    </a:p>
                  </a:txBody>
                  <a:tcPr/>
                </a:tc>
                <a:extLst>
                  <a:ext uri="{0D108BD9-81ED-4DB2-BD59-A6C34878D82A}">
                    <a16:rowId xmlns:a16="http://schemas.microsoft.com/office/drawing/2014/main" val="1769233023"/>
                  </a:ext>
                </a:extLst>
              </a:tr>
              <a:tr h="456576">
                <a:tc>
                  <a:txBody>
                    <a:bodyPr/>
                    <a:lstStyle/>
                    <a:p>
                      <a:pPr marL="0" algn="l" defTabSz="685800" rtl="0" eaLnBrk="1" fontAlgn="b" latinLnBrk="0" hangingPunct="1"/>
                      <a:r>
                        <a:rPr lang="en-US" sz="1350" kern="1200" dirty="0">
                          <a:solidFill>
                            <a:schemeClr val="dk1"/>
                          </a:solidFill>
                          <a:latin typeface="+mn-lt"/>
                          <a:ea typeface="+mn-ea"/>
                          <a:cs typeface="+mn-cs"/>
                        </a:rPr>
                        <a:t>Pipes &amp; Tanks</a:t>
                      </a:r>
                    </a:p>
                  </a:txBody>
                  <a:tcPr marL="9525" marR="9525" marT="9525" marB="0" anchor="b"/>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294169574"/>
                  </a:ext>
                </a:extLst>
              </a:tr>
              <a:tr h="484472">
                <a:tc>
                  <a:txBody>
                    <a:bodyPr/>
                    <a:lstStyle/>
                    <a:p>
                      <a:pPr marL="0" algn="l" defTabSz="685800" rtl="0" eaLnBrk="1" fontAlgn="b" latinLnBrk="0" hangingPunct="1"/>
                      <a:r>
                        <a:rPr lang="en-US" sz="1350" kern="1200" dirty="0">
                          <a:solidFill>
                            <a:schemeClr val="dk1"/>
                          </a:solidFill>
                          <a:latin typeface="+mn-lt"/>
                          <a:ea typeface="+mn-ea"/>
                          <a:cs typeface="+mn-cs"/>
                        </a:rPr>
                        <a:t>Marine Components</a:t>
                      </a:r>
                    </a:p>
                  </a:txBody>
                  <a:tcPr marL="9525" marR="9525" marT="9525" marB="0" anchor="b"/>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361448268"/>
                  </a:ext>
                </a:extLst>
              </a:tr>
              <a:tr h="456576">
                <a:tc>
                  <a:txBody>
                    <a:bodyPr/>
                    <a:lstStyle/>
                    <a:p>
                      <a:pPr marL="0" algn="l" defTabSz="685800" rtl="0" eaLnBrk="1" fontAlgn="b" latinLnBrk="0" hangingPunct="1"/>
                      <a:r>
                        <a:rPr lang="en-US" sz="1350" kern="1200" dirty="0">
                          <a:solidFill>
                            <a:schemeClr val="dk1"/>
                          </a:solidFill>
                          <a:latin typeface="+mn-lt"/>
                          <a:ea typeface="+mn-ea"/>
                          <a:cs typeface="+mn-cs"/>
                        </a:rPr>
                        <a:t>Renewables</a:t>
                      </a:r>
                    </a:p>
                  </a:txBody>
                  <a:tcPr marL="9525" marR="9525" marT="9525" marB="0" anchor="b"/>
                </a:tc>
                <a:tc>
                  <a:txBody>
                    <a:bodyPr/>
                    <a:lstStyle/>
                    <a:p>
                      <a:r>
                        <a:rPr lang="en-IN" dirty="0">
                          <a:highlight>
                            <a:srgbClr val="FFFF00"/>
                          </a:highlight>
                        </a:rPr>
                        <a:t>95% min</a:t>
                      </a:r>
                      <a:endParaRPr lang="en-US" dirty="0">
                        <a:highlight>
                          <a:srgbClr val="FFFF00"/>
                        </a:highlight>
                      </a:endParaRPr>
                    </a:p>
                  </a:txBody>
                  <a:tcPr/>
                </a:tc>
                <a:extLst>
                  <a:ext uri="{0D108BD9-81ED-4DB2-BD59-A6C34878D82A}">
                    <a16:rowId xmlns:a16="http://schemas.microsoft.com/office/drawing/2014/main" val="3211738233"/>
                  </a:ext>
                </a:extLst>
              </a:tr>
            </a:tbl>
          </a:graphicData>
        </a:graphic>
      </p:graphicFrame>
    </p:spTree>
    <p:extLst>
      <p:ext uri="{BB962C8B-B14F-4D97-AF65-F5344CB8AC3E}">
        <p14:creationId xmlns:p14="http://schemas.microsoft.com/office/powerpoint/2010/main" val="1473469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4294967295"/>
          </p:nvPr>
        </p:nvSpPr>
        <p:spPr>
          <a:xfrm>
            <a:off x="53536" y="130464"/>
            <a:ext cx="5602420"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1936408603"/>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2001" y="825484"/>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39: Middle East &amp; Africa Vinyl Ester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0" name="TextBox 9">
            <a:extLst>
              <a:ext uri="{FF2B5EF4-FFF2-40B4-BE49-F238E27FC236}">
                <a16:creationId xmlns:a16="http://schemas.microsoft.com/office/drawing/2014/main" id="{3EFDAD06-07A1-4FBE-849F-5308D6D66B70}"/>
              </a:ext>
            </a:extLst>
          </p:cNvPr>
          <p:cNvSpPr txBox="1"/>
          <p:nvPr/>
        </p:nvSpPr>
        <p:spPr>
          <a:xfrm>
            <a:off x="-34691" y="4199414"/>
            <a:ext cx="7919734"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40: Middle East &amp; Africa Vinyl Ester Resin Production Operating Rate (Percentage), 2015-2030F</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2806114587"/>
              </p:ext>
            </p:extLst>
          </p:nvPr>
        </p:nvGraphicFramePr>
        <p:xfrm>
          <a:off x="159891" y="4631865"/>
          <a:ext cx="8658396"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4">
            <a:extLst>
              <a:ext uri="{FF2B5EF4-FFF2-40B4-BE49-F238E27FC236}">
                <a16:creationId xmlns:a16="http://schemas.microsoft.com/office/drawing/2014/main" id="{854E9A13-9189-4A76-8202-3DFAE5225D95}"/>
              </a:ext>
            </a:extLst>
          </p:cNvPr>
          <p:cNvSpPr txBox="1"/>
          <p:nvPr/>
        </p:nvSpPr>
        <p:spPr>
          <a:xfrm>
            <a:off x="6073980" y="6527481"/>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4">
            <a:extLst>
              <a:ext uri="{FF2B5EF4-FFF2-40B4-BE49-F238E27FC236}">
                <a16:creationId xmlns:a16="http://schemas.microsoft.com/office/drawing/2014/main" id="{E63D4F7B-7672-4409-86FB-99C29FDB2818}"/>
              </a:ext>
            </a:extLst>
          </p:cNvPr>
          <p:cNvSpPr txBox="1"/>
          <p:nvPr/>
        </p:nvSpPr>
        <p:spPr>
          <a:xfrm>
            <a:off x="6229829" y="3846798"/>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859197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92438"/>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Middle East &amp; Africa Vinyl Ester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908145"/>
            <a:ext cx="8755757" cy="2504212"/>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Total capacity of vinyl ester resin in MEA region stood at around 83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as of 2020. The major vinyl ester resin producer includes Scott Bader Company Ltd., Saudi Arabia </a:t>
            </a:r>
            <a:r>
              <a:rPr lang="en-US" sz="1000" dirty="0" err="1">
                <a:effectLst/>
                <a:latin typeface="Verdana" panose="020B0604030504040204" pitchFamily="34" charset="0"/>
                <a:ea typeface="Verdana" panose="020B0604030504040204" pitchFamily="34" charset="0"/>
                <a:cs typeface="Verdana" panose="020B0604030504040204" pitchFamily="34" charset="0"/>
              </a:rPr>
              <a:t>Industria</a:t>
            </a:r>
            <a:r>
              <a:rPr lang="en-US" sz="1000" dirty="0">
                <a:effectLst/>
                <a:latin typeface="Verdana" panose="020B0604030504040204" pitchFamily="34" charset="0"/>
                <a:ea typeface="Verdana" panose="020B0604030504040204" pitchFamily="34" charset="0"/>
                <a:cs typeface="Verdana" panose="020B0604030504040204" pitchFamily="34" charset="0"/>
              </a:rPr>
              <a:t> Resins Ltd., and </a:t>
            </a:r>
            <a:r>
              <a:rPr lang="en-US" sz="1000" dirty="0" err="1">
                <a:effectLst/>
                <a:latin typeface="Verdana" panose="020B0604030504040204" pitchFamily="34" charset="0"/>
                <a:ea typeface="Verdana" panose="020B0604030504040204" pitchFamily="34" charset="0"/>
                <a:cs typeface="Verdana" panose="020B0604030504040204" pitchFamily="34" charset="0"/>
              </a:rPr>
              <a:t>Poliya</a:t>
            </a:r>
            <a:r>
              <a:rPr lang="en-US" sz="1000" dirty="0">
                <a:effectLst/>
                <a:latin typeface="Verdana" panose="020B0604030504040204" pitchFamily="34" charset="0"/>
                <a:ea typeface="Verdana" panose="020B0604030504040204" pitchFamily="34" charset="0"/>
                <a:cs typeface="Verdana" panose="020B0604030504040204" pitchFamily="34" charset="0"/>
              </a:rPr>
              <a:t> . These companies hold 66% share of total capacity in MEA region. Scott Bader is market leader in composite business with customer base in Middle East, North Africa, Central &amp; West Africa, and the Far East Regions. There is no major capacity expansion in MEA region as of 2020 however, many new players are expected to invest into capacity addition to tap the growing demand of vinyl ester resin led by strong growth in automotive, renewable sectors. </a:t>
            </a:r>
            <a:r>
              <a:rPr lang="en-US" sz="1000" dirty="0">
                <a:latin typeface="Verdana" panose="020B0604030504040204" pitchFamily="34" charset="0"/>
                <a:ea typeface="Verdana" panose="020B0604030504040204" pitchFamily="34" charset="0"/>
                <a:cs typeface="Verdana" panose="020B0604030504040204" pitchFamily="34" charset="0"/>
              </a:rPr>
              <a:t>The major demand in the region comes from pipes and tanks applications where it is used as a lining system making it chemical, corrosion and thermal resistance. The demand from renewables and marine also contributes to the increasing demand of vinyl ester resin.</a:t>
            </a:r>
            <a:endParaRPr lang="en-US" sz="100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4" name="TextBox 27">
            <a:extLst>
              <a:ext uri="{FF2B5EF4-FFF2-40B4-BE49-F238E27FC236}">
                <a16:creationId xmlns:a16="http://schemas.microsoft.com/office/drawing/2014/main" id="{AED2AE5F-0177-4CF7-8AD6-B133BEEE0A8F}"/>
              </a:ext>
            </a:extLst>
          </p:cNvPr>
          <p:cNvSpPr txBox="1"/>
          <p:nvPr/>
        </p:nvSpPr>
        <p:spPr>
          <a:xfrm>
            <a:off x="204785" y="3525630"/>
            <a:ext cx="8322475" cy="2920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Table 10: Projects Planned and Underway in Middle East Region,  By Sector, By Value, As of 2020 (USD Million)</a:t>
            </a:r>
          </a:p>
        </p:txBody>
      </p:sp>
      <p:sp>
        <p:nvSpPr>
          <p:cNvPr id="6" name="TextBox 7">
            <a:extLst>
              <a:ext uri="{FF2B5EF4-FFF2-40B4-BE49-F238E27FC236}">
                <a16:creationId xmlns:a16="http://schemas.microsoft.com/office/drawing/2014/main" id="{86F3EE5F-41D3-427A-8912-A50C18B13439}"/>
              </a:ext>
            </a:extLst>
          </p:cNvPr>
          <p:cNvSpPr txBox="1"/>
          <p:nvPr/>
        </p:nvSpPr>
        <p:spPr>
          <a:xfrm>
            <a:off x="6299916" y="6466004"/>
            <a:ext cx="2502890"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MEED Projects</a:t>
            </a:r>
          </a:p>
        </p:txBody>
      </p:sp>
      <p:graphicFrame>
        <p:nvGraphicFramePr>
          <p:cNvPr id="2" name="Table 7">
            <a:extLst>
              <a:ext uri="{FF2B5EF4-FFF2-40B4-BE49-F238E27FC236}">
                <a16:creationId xmlns:a16="http://schemas.microsoft.com/office/drawing/2014/main" id="{F595CFCE-B5BF-4D04-986C-9D99E72191BC}"/>
              </a:ext>
            </a:extLst>
          </p:cNvPr>
          <p:cNvGraphicFramePr>
            <a:graphicFrameLocks noGrp="1"/>
          </p:cNvGraphicFramePr>
          <p:nvPr>
            <p:extLst>
              <p:ext uri="{D42A27DB-BD31-4B8C-83A1-F6EECF244321}">
                <p14:modId xmlns:p14="http://schemas.microsoft.com/office/powerpoint/2010/main" val="1082157966"/>
              </p:ext>
            </p:extLst>
          </p:nvPr>
        </p:nvGraphicFramePr>
        <p:xfrm>
          <a:off x="204785" y="3870124"/>
          <a:ext cx="8598021" cy="2595880"/>
        </p:xfrm>
        <a:graphic>
          <a:graphicData uri="http://schemas.openxmlformats.org/drawingml/2006/table">
            <a:tbl>
              <a:tblPr firstRow="1" bandRow="1">
                <a:tableStyleId>{5C22544A-7EE6-4342-B048-85BDC9FD1C3A}</a:tableStyleId>
              </a:tblPr>
              <a:tblGrid>
                <a:gridCol w="2866007">
                  <a:extLst>
                    <a:ext uri="{9D8B030D-6E8A-4147-A177-3AD203B41FA5}">
                      <a16:colId xmlns:a16="http://schemas.microsoft.com/office/drawing/2014/main" val="1132358692"/>
                    </a:ext>
                  </a:extLst>
                </a:gridCol>
                <a:gridCol w="2866007">
                  <a:extLst>
                    <a:ext uri="{9D8B030D-6E8A-4147-A177-3AD203B41FA5}">
                      <a16:colId xmlns:a16="http://schemas.microsoft.com/office/drawing/2014/main" val="3890946410"/>
                    </a:ext>
                  </a:extLst>
                </a:gridCol>
                <a:gridCol w="2866007">
                  <a:extLst>
                    <a:ext uri="{9D8B030D-6E8A-4147-A177-3AD203B41FA5}">
                      <a16:colId xmlns:a16="http://schemas.microsoft.com/office/drawing/2014/main" val="2952409021"/>
                    </a:ext>
                  </a:extLst>
                </a:gridCol>
              </a:tblGrid>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 No. </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Sector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Value (USD Million)</a:t>
                      </a:r>
                    </a:p>
                  </a:txBody>
                  <a:tcPr anchor="ctr"/>
                </a:tc>
                <a:extLst>
                  <a:ext uri="{0D108BD9-81ED-4DB2-BD59-A6C34878D82A}">
                    <a16:rowId xmlns:a16="http://schemas.microsoft.com/office/drawing/2014/main" val="1279360122"/>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Construction</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80,080</a:t>
                      </a:r>
                    </a:p>
                  </a:txBody>
                  <a:tcPr anchor="ctr"/>
                </a:tc>
                <a:extLst>
                  <a:ext uri="{0D108BD9-81ED-4DB2-BD59-A6C34878D82A}">
                    <a16:rowId xmlns:a16="http://schemas.microsoft.com/office/drawing/2014/main" val="1060715143"/>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Oil &amp; Gas </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67,036</a:t>
                      </a:r>
                    </a:p>
                  </a:txBody>
                  <a:tcPr anchor="ctr"/>
                </a:tc>
                <a:extLst>
                  <a:ext uri="{0D108BD9-81ED-4DB2-BD59-A6C34878D82A}">
                    <a16:rowId xmlns:a16="http://schemas.microsoft.com/office/drawing/2014/main" val="372918394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3.</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Power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29,019</a:t>
                      </a:r>
                    </a:p>
                  </a:txBody>
                  <a:tcPr anchor="ctr"/>
                </a:tc>
                <a:extLst>
                  <a:ext uri="{0D108BD9-81ED-4DB2-BD59-A6C34878D82A}">
                    <a16:rowId xmlns:a16="http://schemas.microsoft.com/office/drawing/2014/main" val="2017410128"/>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4.</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Water</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8,732</a:t>
                      </a:r>
                    </a:p>
                  </a:txBody>
                  <a:tcPr anchor="ctr"/>
                </a:tc>
                <a:extLst>
                  <a:ext uri="{0D108BD9-81ED-4DB2-BD59-A6C34878D82A}">
                    <a16:rowId xmlns:a16="http://schemas.microsoft.com/office/drawing/2014/main" val="3283843612"/>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Chemical</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565</a:t>
                      </a:r>
                    </a:p>
                  </a:txBody>
                  <a:tcPr anchor="ctr"/>
                </a:tc>
                <a:extLst>
                  <a:ext uri="{0D108BD9-81ED-4DB2-BD59-A6C34878D82A}">
                    <a16:rowId xmlns:a16="http://schemas.microsoft.com/office/drawing/2014/main" val="2015769144"/>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6.</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Industrial</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250</a:t>
                      </a:r>
                    </a:p>
                  </a:txBody>
                  <a:tcPr anchor="ctr"/>
                </a:tc>
                <a:extLst>
                  <a:ext uri="{0D108BD9-81ED-4DB2-BD59-A6C34878D82A}">
                    <a16:rowId xmlns:a16="http://schemas.microsoft.com/office/drawing/2014/main" val="2174956548"/>
                  </a:ext>
                </a:extLst>
              </a:tr>
            </a:tbl>
          </a:graphicData>
        </a:graphic>
      </p:graphicFrame>
    </p:spTree>
    <p:extLst>
      <p:ext uri="{BB962C8B-B14F-4D97-AF65-F5344CB8AC3E}">
        <p14:creationId xmlns:p14="http://schemas.microsoft.com/office/powerpoint/2010/main" val="2294573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41</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Market Share, By Application, By Volume, 2015–2030F</a:t>
            </a:r>
          </a:p>
        </p:txBody>
      </p:sp>
      <p:graphicFrame>
        <p:nvGraphicFramePr>
          <p:cNvPr id="7" name="Chart 6">
            <a:extLst>
              <a:ext uri="{FF2B5EF4-FFF2-40B4-BE49-F238E27FC236}">
                <a16:creationId xmlns:a16="http://schemas.microsoft.com/office/drawing/2014/main" id="{D00C0304-BBDC-4690-9E21-1259CA3BC6ED}"/>
              </a:ext>
            </a:extLst>
          </p:cNvPr>
          <p:cNvGraphicFramePr/>
          <p:nvPr>
            <p:extLst>
              <p:ext uri="{D42A27DB-BD31-4B8C-83A1-F6EECF244321}">
                <p14:modId xmlns:p14="http://schemas.microsoft.com/office/powerpoint/2010/main" val="4064092445"/>
              </p:ext>
            </p:extLst>
          </p:nvPr>
        </p:nvGraphicFramePr>
        <p:xfrm>
          <a:off x="28136" y="1060398"/>
          <a:ext cx="9115863" cy="566713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F8E33265-3ADD-43E3-9517-AD881839CCF6}"/>
              </a:ext>
            </a:extLst>
          </p:cNvPr>
          <p:cNvSpPr txBox="1"/>
          <p:nvPr/>
        </p:nvSpPr>
        <p:spPr>
          <a:xfrm>
            <a:off x="3971541" y="5643713"/>
            <a:ext cx="4903238"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Défense, Aerospace, Electrical and electronics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09141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42</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Middle East &amp; Africa Vinyl Ester Resin Market Share, By Type, By Volume, 2015–2030F</a:t>
            </a:r>
          </a:p>
        </p:txBody>
      </p:sp>
      <p:graphicFrame>
        <p:nvGraphicFramePr>
          <p:cNvPr id="6" name="Chart 5">
            <a:extLst>
              <a:ext uri="{FF2B5EF4-FFF2-40B4-BE49-F238E27FC236}">
                <a16:creationId xmlns:a16="http://schemas.microsoft.com/office/drawing/2014/main" id="{29AD6E94-FA01-4E1A-BEF8-FAFC7AD469C2}"/>
              </a:ext>
            </a:extLst>
          </p:cNvPr>
          <p:cNvGraphicFramePr/>
          <p:nvPr>
            <p:extLst>
              <p:ext uri="{D42A27DB-BD31-4B8C-83A1-F6EECF244321}">
                <p14:modId xmlns:p14="http://schemas.microsoft.com/office/powerpoint/2010/main" val="2975272407"/>
              </p:ext>
            </p:extLst>
          </p:nvPr>
        </p:nvGraphicFramePr>
        <p:xfrm>
          <a:off x="0" y="1018939"/>
          <a:ext cx="9070782" cy="54746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4958BD6-EB47-4261-8493-F1D3DAD33C79}"/>
              </a:ext>
            </a:extLst>
          </p:cNvPr>
          <p:cNvSpPr txBox="1"/>
          <p:nvPr/>
        </p:nvSpPr>
        <p:spPr>
          <a:xfrm>
            <a:off x="4373219" y="5983510"/>
            <a:ext cx="4479890"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Urethane Modified vinyl ester resin, Elastomer Modified vinyl ester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882380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28136" y="130464"/>
            <a:ext cx="7340073" cy="608533"/>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Middle East &amp; Africa Vinyl Ester Resin Market</a:t>
            </a:r>
          </a:p>
          <a:p>
            <a:pPr marL="0" indent="0">
              <a:spcBef>
                <a:spcPts val="0"/>
              </a:spcBef>
              <a:buNone/>
              <a:defRPr/>
            </a:pPr>
            <a:r>
              <a:rPr lang="en-US" sz="1400" dirty="0">
                <a:solidFill>
                  <a:sysClr val="windowText" lastClr="000000">
                    <a:lumMod val="85000"/>
                    <a:lumOff val="15000"/>
                  </a:sysClr>
                </a:solidFill>
                <a:latin typeface="Montserrat" panose="02000505000000020004" pitchFamily="2" charset="0"/>
                <a:cs typeface="Arial" panose="020B0604020202020204" pitchFamily="34" charset="0"/>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43: Middle East &amp; Africa Vinyl Ester Resin Market Share,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Sales Channel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2015–2030F</a:t>
            </a:r>
          </a:p>
        </p:txBody>
      </p:sp>
      <p:graphicFrame>
        <p:nvGraphicFramePr>
          <p:cNvPr id="5" name="Chart 4">
            <a:extLst>
              <a:ext uri="{FF2B5EF4-FFF2-40B4-BE49-F238E27FC236}">
                <a16:creationId xmlns:a16="http://schemas.microsoft.com/office/drawing/2014/main" id="{4CEF2024-BF1D-426E-95EE-86A4FCC55E66}"/>
              </a:ext>
            </a:extLst>
          </p:cNvPr>
          <p:cNvGraphicFramePr/>
          <p:nvPr>
            <p:extLst>
              <p:ext uri="{D42A27DB-BD31-4B8C-83A1-F6EECF244321}">
                <p14:modId xmlns:p14="http://schemas.microsoft.com/office/powerpoint/2010/main" val="3507345193"/>
              </p:ext>
            </p:extLst>
          </p:nvPr>
        </p:nvGraphicFramePr>
        <p:xfrm>
          <a:off x="28136" y="1204468"/>
          <a:ext cx="9042646" cy="53553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4">
            <a:extLst>
              <a:ext uri="{FF2B5EF4-FFF2-40B4-BE49-F238E27FC236}">
                <a16:creationId xmlns:a16="http://schemas.microsoft.com/office/drawing/2014/main" id="{255EB111-E0D8-4187-BB90-7B45EFE0E7D4}"/>
              </a:ext>
            </a:extLst>
          </p:cNvPr>
          <p:cNvSpPr txBox="1"/>
          <p:nvPr/>
        </p:nvSpPr>
        <p:spPr>
          <a:xfrm>
            <a:off x="6073980" y="5162507"/>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477658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person, computer&#10;&#10;Description automatically generated">
            <a:extLst>
              <a:ext uri="{FF2B5EF4-FFF2-40B4-BE49-F238E27FC236}">
                <a16:creationId xmlns:a16="http://schemas.microsoft.com/office/drawing/2014/main" id="{4BFA65C0-E120-4506-A661-7EEFC3055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6987" y="850899"/>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DYNAMICS</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427776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37409" y="1039360"/>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Government support in India to increase per capita consumption of FRP composites</a:t>
            </a:r>
          </a:p>
          <a:p>
            <a:pPr marL="0" indent="0" algn="just" defTabSz="444500">
              <a:lnSpc>
                <a:spcPct val="200000"/>
              </a:lnSpc>
              <a:spcBef>
                <a:spcPct val="0"/>
              </a:spcBef>
              <a:spcAft>
                <a:spcPct val="15000"/>
              </a:spcAft>
              <a:buSzPct val="120000"/>
              <a:buNone/>
              <a:defRPr/>
            </a:pP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Driven by strong demand from various end use industries such as wind energy, transportation, electrical and electronics, defense, aerospace, pipes and tanks, construction and marine, the composite industry, also known as fiber-reinforced plastics (FRP) industry, will also be supporting government’s ‘Make in India’ initiatives giving big push to future market of vinyl ester resin. In 2021, per capita consumption of composites in United States and China is 11.4 kg and 2.8 kg, respectively. The per capita consumption in India stood at 0.36 kg which is among the lowest. </a:t>
            </a: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
        <p:nvSpPr>
          <p:cNvPr id="6" name="TextBox 5">
            <a:extLst>
              <a:ext uri="{FF2B5EF4-FFF2-40B4-BE49-F238E27FC236}">
                <a16:creationId xmlns:a16="http://schemas.microsoft.com/office/drawing/2014/main" id="{1BEB3AAF-568B-49FE-ABAB-29B3CC67235D}"/>
              </a:ext>
            </a:extLst>
          </p:cNvPr>
          <p:cNvSpPr txBox="1"/>
          <p:nvPr/>
        </p:nvSpPr>
        <p:spPr>
          <a:xfrm>
            <a:off x="256028" y="3768249"/>
            <a:ext cx="8306662" cy="2196499"/>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 Growing usage as Lining System in Industrial Applications</a:t>
            </a:r>
          </a:p>
          <a:p>
            <a:pPr marL="0" marR="0" lvl="0" indent="0" algn="just"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In number of industrial applications, vinyl ester resin lining systems are used for water treatment, chemical processing, and air pollution control, to mineral processing which provides unparallel corrosion resistance in fiberglass reinforces plastic tanks, ducting, stacks &amp; chimneys, scrubbers, pipes and other components. Therefore, vinyl ester resin liners fit best for the most challenging industrial environments due to its properties of high heat resistance, exceptional durability and minimal maintenance requirements.</a:t>
            </a:r>
          </a:p>
        </p:txBody>
      </p:sp>
    </p:spTree>
    <p:extLst>
      <p:ext uri="{BB962C8B-B14F-4D97-AF65-F5344CB8AC3E}">
        <p14:creationId xmlns:p14="http://schemas.microsoft.com/office/powerpoint/2010/main" val="1946082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424070" y="927652"/>
            <a:ext cx="8017943" cy="569288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BA4385F7-FBE8-4280-97CC-6B2075C496E1}"/>
              </a:ext>
            </a:extLst>
          </p:cNvPr>
          <p:cNvSpPr txBox="1">
            <a:spLocks/>
          </p:cNvSpPr>
          <p:nvPr/>
        </p:nvSpPr>
        <p:spPr>
          <a:xfrm>
            <a:off x="221201" y="23419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Market Drivers</a:t>
            </a:r>
          </a:p>
        </p:txBody>
      </p:sp>
      <p:sp>
        <p:nvSpPr>
          <p:cNvPr id="2" name="TextBox 1">
            <a:extLst>
              <a:ext uri="{FF2B5EF4-FFF2-40B4-BE49-F238E27FC236}">
                <a16:creationId xmlns:a16="http://schemas.microsoft.com/office/drawing/2014/main" id="{9FD75E0E-740F-4207-9984-6AED2DF73A48}"/>
              </a:ext>
            </a:extLst>
          </p:cNvPr>
          <p:cNvSpPr txBox="1"/>
          <p:nvPr/>
        </p:nvSpPr>
        <p:spPr>
          <a:xfrm>
            <a:off x="4913188" y="1003491"/>
            <a:ext cx="3931429"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22: A</a:t>
            </a:r>
            <a:r>
              <a:rPr lang="en-US" sz="1000" b="1" dirty="0">
                <a:latin typeface="Verdana" panose="020B0604030504040204" pitchFamily="34" charset="0"/>
                <a:ea typeface="Verdana" panose="020B0604030504040204" pitchFamily="34" charset="0"/>
                <a:cs typeface="Verdana" panose="020B0604030504040204" pitchFamily="34" charset="0"/>
              </a:rPr>
              <a:t>PAC Construction Sector Contribution to GDP, 2013-2019, (%)</a:t>
            </a:r>
            <a:endPar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Chart 2">
            <a:extLst>
              <a:ext uri="{FF2B5EF4-FFF2-40B4-BE49-F238E27FC236}">
                <a16:creationId xmlns:a16="http://schemas.microsoft.com/office/drawing/2014/main" id="{B69FBB41-3C89-4EED-86EC-3A69F80A1539}"/>
              </a:ext>
            </a:extLst>
          </p:cNvPr>
          <p:cNvGraphicFramePr/>
          <p:nvPr>
            <p:extLst>
              <p:ext uri="{D42A27DB-BD31-4B8C-83A1-F6EECF244321}">
                <p14:modId xmlns:p14="http://schemas.microsoft.com/office/powerpoint/2010/main" val="1909964785"/>
              </p:ext>
            </p:extLst>
          </p:nvPr>
        </p:nvGraphicFramePr>
        <p:xfrm>
          <a:off x="4960812" y="1526392"/>
          <a:ext cx="3883806" cy="20180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D58864C-93C9-4FDE-83A1-076235415B0A}"/>
              </a:ext>
            </a:extLst>
          </p:cNvPr>
          <p:cNvSpPr txBox="1"/>
          <p:nvPr/>
        </p:nvSpPr>
        <p:spPr>
          <a:xfrm>
            <a:off x="5955320" y="3369387"/>
            <a:ext cx="2841673"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Bank</a:t>
            </a:r>
          </a:p>
        </p:txBody>
      </p:sp>
      <p:sp>
        <p:nvSpPr>
          <p:cNvPr id="9" name="TextBox 8">
            <a:extLst>
              <a:ext uri="{FF2B5EF4-FFF2-40B4-BE49-F238E27FC236}">
                <a16:creationId xmlns:a16="http://schemas.microsoft.com/office/drawing/2014/main" id="{AA160B7D-F602-45D8-93BC-52CEDE1B2CBE}"/>
              </a:ext>
            </a:extLst>
          </p:cNvPr>
          <p:cNvSpPr txBox="1"/>
          <p:nvPr/>
        </p:nvSpPr>
        <p:spPr>
          <a:xfrm>
            <a:off x="299382" y="795130"/>
            <a:ext cx="4489118" cy="3701783"/>
          </a:xfrm>
          <a:prstGeom prst="rect">
            <a:avLst/>
          </a:prstGeom>
          <a:noFill/>
        </p:spPr>
        <p:txBody>
          <a:bodyPr wrap="square" rtlCol="0">
            <a:spAutoFit/>
          </a:bodyPr>
          <a:lstStyle/>
          <a:p>
            <a:pPr algn="just" defTabSz="444500">
              <a:lnSpc>
                <a:spcPct val="150000"/>
              </a:lnSpc>
              <a:spcBef>
                <a:spcPct val="0"/>
              </a:spcBef>
              <a:spcAft>
                <a:spcPct val="15000"/>
              </a:spcAf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Robust Growth of Construction Sector</a:t>
            </a:r>
            <a:endPar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algn="just" defTabSz="444500">
              <a:lnSpc>
                <a:spcPct val="200000"/>
              </a:lnSpc>
              <a:spcBef>
                <a:spcPct val="0"/>
              </a:spcBef>
              <a:spcAft>
                <a:spcPct val="15000"/>
              </a:spcAft>
              <a:buSzPct val="120000"/>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With rising urban population and public and private sector investments in construction projects, the overall construction market is witnessing rapid growth. The demand for vinyl ester resin in building &amp; construction industry has been rising over the last  few years owing to their varied Types including pipes and tanks. Robust growth in construction sector in Japan coupled with implementation of favourable government policies in order to support construction and infrastructure growth are the primary factors expected to influence the demand.</a:t>
            </a:r>
          </a:p>
        </p:txBody>
      </p:sp>
      <p:graphicFrame>
        <p:nvGraphicFramePr>
          <p:cNvPr id="13" name="Chart 12">
            <a:extLst>
              <a:ext uri="{FF2B5EF4-FFF2-40B4-BE49-F238E27FC236}">
                <a16:creationId xmlns:a16="http://schemas.microsoft.com/office/drawing/2014/main" id="{9CFD5BD5-3AAF-4E15-8391-8FDA6F878BB6}"/>
              </a:ext>
            </a:extLst>
          </p:cNvPr>
          <p:cNvGraphicFramePr/>
          <p:nvPr/>
        </p:nvGraphicFramePr>
        <p:xfrm>
          <a:off x="5030223" y="4373321"/>
          <a:ext cx="3697357" cy="1916573"/>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3397703F-70FD-4137-9D30-F097A67E4F6E}"/>
              </a:ext>
            </a:extLst>
          </p:cNvPr>
          <p:cNvSpPr txBox="1"/>
          <p:nvPr/>
        </p:nvSpPr>
        <p:spPr>
          <a:xfrm>
            <a:off x="4955507" y="3838659"/>
            <a:ext cx="3931429"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rPr>
              <a:t>Figure 23: </a:t>
            </a:r>
            <a:r>
              <a:rPr lang="en-US" sz="10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Japan Total Construction Investments, By Value (USD Million), 2015-2019</a:t>
            </a:r>
            <a:endParaRPr kumimoji="0" lang="en-US" sz="1000" b="1" i="0" u="none" strike="noStrike" kern="1200" cap="none" spc="0" normalizeH="0" baseline="0" noProof="0" dirty="0">
              <a:ln>
                <a:noFill/>
              </a:ln>
              <a:solidFill>
                <a:schemeClr val="tx1">
                  <a:lumMod val="85000"/>
                  <a:lumOff val="1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1B6804EE-D7DF-4796-B448-906D535EEC9B}"/>
              </a:ext>
            </a:extLst>
          </p:cNvPr>
          <p:cNvSpPr txBox="1"/>
          <p:nvPr/>
        </p:nvSpPr>
        <p:spPr>
          <a:xfrm>
            <a:off x="6080005" y="6231997"/>
            <a:ext cx="2841673"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TechSci</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 Estimates</a:t>
            </a:r>
            <a:endPar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233160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424070" y="927652"/>
            <a:ext cx="8017943" cy="5692888"/>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BA4385F7-FBE8-4280-97CC-6B2075C496E1}"/>
              </a:ext>
            </a:extLst>
          </p:cNvPr>
          <p:cNvSpPr txBox="1">
            <a:spLocks/>
          </p:cNvSpPr>
          <p:nvPr/>
        </p:nvSpPr>
        <p:spPr>
          <a:xfrm>
            <a:off x="222070" y="234894"/>
            <a:ext cx="8921930" cy="30181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Market</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r>
              <a:rPr lang="en-IN" sz="1400" b="1" dirty="0">
                <a:solidFill>
                  <a:sysClr val="windowText" lastClr="000000">
                    <a:lumMod val="85000"/>
                    <a:lumOff val="15000"/>
                  </a:sysClr>
                </a:solidFill>
                <a:latin typeface="Montserrat" panose="02000505000000020004" pitchFamily="2" charset="0"/>
                <a:ea typeface="+mn-ea"/>
                <a:cs typeface="Arial" panose="020B0604020202020204" pitchFamily="34" charset="0"/>
              </a:rPr>
              <a:t>Drivers</a:t>
            </a:r>
          </a:p>
        </p:txBody>
      </p:sp>
      <p:sp>
        <p:nvSpPr>
          <p:cNvPr id="9" name="TextBox 8">
            <a:extLst>
              <a:ext uri="{FF2B5EF4-FFF2-40B4-BE49-F238E27FC236}">
                <a16:creationId xmlns:a16="http://schemas.microsoft.com/office/drawing/2014/main" id="{AA160B7D-F602-45D8-93BC-52CEDE1B2CBE}"/>
              </a:ext>
            </a:extLst>
          </p:cNvPr>
          <p:cNvSpPr txBox="1"/>
          <p:nvPr/>
        </p:nvSpPr>
        <p:spPr>
          <a:xfrm>
            <a:off x="320503" y="709899"/>
            <a:ext cx="8306662" cy="172970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 Ageing Infrastructure </a:t>
            </a:r>
            <a:endPar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algn="just" defTabSz="444500">
              <a:lnSpc>
                <a:spcPct val="200000"/>
              </a:lnSpc>
              <a:spcBef>
                <a:spcPct val="0"/>
              </a:spcBef>
              <a:spcAft>
                <a:spcPct val="15000"/>
              </a:spcAft>
              <a:buSzPct val="120000"/>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ageing infrastructure is driving opportunities for building materials including VER based FRP tanks. Most of the </a:t>
            </a:r>
            <a:r>
              <a:rPr lang="en-US" sz="1100" dirty="0">
                <a:solidFill>
                  <a:prstClr val="black"/>
                </a:solidFill>
                <a:latin typeface="Verdana" panose="020B0604030504040204" pitchFamily="34" charset="0"/>
                <a:ea typeface="Verdana" panose="020B0604030504040204" pitchFamily="34" charset="0"/>
                <a:cs typeface="Verdana" panose="020B0604030504040204" pitchFamily="34" charset="0"/>
              </a:rPr>
              <a:t> infrastructure such as roads, water supply and sewerage system were constructed in developed nations are 30-40 years old. The government and local civic bodies incur huge maintenance cost hence there is an urgent need for  repair. </a:t>
            </a:r>
            <a:endPar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B6C917B7-0DDE-4E81-9C2E-9302184B7CFB}"/>
              </a:ext>
            </a:extLst>
          </p:cNvPr>
          <p:cNvSpPr txBox="1"/>
          <p:nvPr/>
        </p:nvSpPr>
        <p:spPr>
          <a:xfrm>
            <a:off x="1018268" y="2816311"/>
            <a:ext cx="7423745" cy="292068"/>
          </a:xfrm>
          <a:prstGeom prst="rect">
            <a:avLst/>
          </a:prstGeom>
          <a:noFill/>
        </p:spPr>
        <p:txBody>
          <a:bodyPr wrap="square" rtlCol="0">
            <a:spAutoFit/>
          </a:body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3: Europe Percentage of Infrastructure that is minimum 50 years old</a:t>
            </a: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 2018, 2023 &amp; 2033</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A62C169-50C4-4CA9-AB0D-6C3646668EDF}"/>
              </a:ext>
            </a:extLst>
          </p:cNvPr>
          <p:cNvGraphicFramePr>
            <a:graphicFrameLocks noGrp="1"/>
          </p:cNvGraphicFramePr>
          <p:nvPr/>
        </p:nvGraphicFramePr>
        <p:xfrm>
          <a:off x="1531850" y="3336990"/>
          <a:ext cx="5883968" cy="1861732"/>
        </p:xfrm>
        <a:graphic>
          <a:graphicData uri="http://schemas.openxmlformats.org/drawingml/2006/table">
            <a:tbl>
              <a:tblPr firstRow="1" bandRow="1">
                <a:tableStyleId>{9D7B26C5-4107-4FEC-AEDC-1716B250A1EF}</a:tableStyleId>
              </a:tblPr>
              <a:tblGrid>
                <a:gridCol w="1470992">
                  <a:extLst>
                    <a:ext uri="{9D8B030D-6E8A-4147-A177-3AD203B41FA5}">
                      <a16:colId xmlns:a16="http://schemas.microsoft.com/office/drawing/2014/main" val="2895293081"/>
                    </a:ext>
                  </a:extLst>
                </a:gridCol>
                <a:gridCol w="1470992">
                  <a:extLst>
                    <a:ext uri="{9D8B030D-6E8A-4147-A177-3AD203B41FA5}">
                      <a16:colId xmlns:a16="http://schemas.microsoft.com/office/drawing/2014/main" val="4258543996"/>
                    </a:ext>
                  </a:extLst>
                </a:gridCol>
                <a:gridCol w="1470992">
                  <a:extLst>
                    <a:ext uri="{9D8B030D-6E8A-4147-A177-3AD203B41FA5}">
                      <a16:colId xmlns:a16="http://schemas.microsoft.com/office/drawing/2014/main" val="1242452038"/>
                    </a:ext>
                  </a:extLst>
                </a:gridCol>
                <a:gridCol w="1470992">
                  <a:extLst>
                    <a:ext uri="{9D8B030D-6E8A-4147-A177-3AD203B41FA5}">
                      <a16:colId xmlns:a16="http://schemas.microsoft.com/office/drawing/2014/main" val="286840078"/>
                    </a:ext>
                  </a:extLst>
                </a:gridCol>
              </a:tblGrid>
              <a:tr h="366373">
                <a:tc>
                  <a:txBody>
                    <a:bodyPr/>
                    <a:lstStyle/>
                    <a:p>
                      <a:pPr algn="ctr"/>
                      <a:endParaRPr lang="en-US" sz="1000" b="0" dirty="0">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2023</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2033</a:t>
                      </a:r>
                    </a:p>
                  </a:txBody>
                  <a:tcPr anchor="ctr"/>
                </a:tc>
                <a:extLst>
                  <a:ext uri="{0D108BD9-81ED-4DB2-BD59-A6C34878D82A}">
                    <a16:rowId xmlns:a16="http://schemas.microsoft.com/office/drawing/2014/main" val="1288425224"/>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Highway Bridges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25%</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39%</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63%</a:t>
                      </a:r>
                    </a:p>
                  </a:txBody>
                  <a:tcPr anchor="ctr"/>
                </a:tc>
                <a:extLst>
                  <a:ext uri="{0D108BD9-81ED-4DB2-BD59-A6C34878D82A}">
                    <a16:rowId xmlns:a16="http://schemas.microsoft.com/office/drawing/2014/main" val="1483458536"/>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Tunnels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20%</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27%</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42%</a:t>
                      </a:r>
                    </a:p>
                  </a:txBody>
                  <a:tcPr anchor="ctr"/>
                </a:tc>
                <a:extLst>
                  <a:ext uri="{0D108BD9-81ED-4DB2-BD59-A6C34878D82A}">
                    <a16:rowId xmlns:a16="http://schemas.microsoft.com/office/drawing/2014/main" val="1261403348"/>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River Management Facilities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32%</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42%</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62%</a:t>
                      </a:r>
                    </a:p>
                  </a:txBody>
                  <a:tcPr anchor="ctr"/>
                </a:tc>
                <a:extLst>
                  <a:ext uri="{0D108BD9-81ED-4DB2-BD59-A6C34878D82A}">
                    <a16:rowId xmlns:a16="http://schemas.microsoft.com/office/drawing/2014/main" val="1231268458"/>
                  </a:ext>
                </a:extLst>
              </a:tr>
              <a:tr h="36637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Sewage Pipes</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4%</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8%</a:t>
                      </a:r>
                    </a:p>
                  </a:txBody>
                  <a:tcPr anchor="ctr"/>
                </a:tc>
                <a:tc>
                  <a:txBody>
                    <a:bodyPr/>
                    <a:lstStyle/>
                    <a:p>
                      <a:pPr algn="ctr"/>
                      <a:r>
                        <a:rPr lang="en-US" sz="1000" b="0" dirty="0">
                          <a:latin typeface="Verdana" panose="020B0604030504040204" pitchFamily="34" charset="0"/>
                          <a:ea typeface="Verdana" panose="020B0604030504040204" pitchFamily="34" charset="0"/>
                          <a:cs typeface="Verdana" panose="020B0604030504040204" pitchFamily="34" charset="0"/>
                        </a:rPr>
                        <a:t>Approx. </a:t>
                      </a:r>
                      <a:r>
                        <a:rPr lang="en-US" sz="1000" dirty="0">
                          <a:latin typeface="Verdana" panose="020B0604030504040204" pitchFamily="34" charset="0"/>
                          <a:ea typeface="Verdana" panose="020B0604030504040204" pitchFamily="34" charset="0"/>
                          <a:cs typeface="Verdana" panose="020B0604030504040204" pitchFamily="34" charset="0"/>
                        </a:rPr>
                        <a:t>21%</a:t>
                      </a:r>
                    </a:p>
                  </a:txBody>
                  <a:tcPr anchor="ctr"/>
                </a:tc>
                <a:extLst>
                  <a:ext uri="{0D108BD9-81ED-4DB2-BD59-A6C34878D82A}">
                    <a16:rowId xmlns:a16="http://schemas.microsoft.com/office/drawing/2014/main" val="3252368760"/>
                  </a:ext>
                </a:extLst>
              </a:tr>
            </a:tbl>
          </a:graphicData>
        </a:graphic>
      </p:graphicFrame>
      <p:sp>
        <p:nvSpPr>
          <p:cNvPr id="13" name="TextBox 12">
            <a:extLst>
              <a:ext uri="{FF2B5EF4-FFF2-40B4-BE49-F238E27FC236}">
                <a16:creationId xmlns:a16="http://schemas.microsoft.com/office/drawing/2014/main" id="{9DAA54CB-3D58-46CE-8A4D-0F66A74ECE83}"/>
              </a:ext>
            </a:extLst>
          </p:cNvPr>
          <p:cNvSpPr txBox="1"/>
          <p:nvPr/>
        </p:nvSpPr>
        <p:spPr>
          <a:xfrm>
            <a:off x="4536439" y="5319611"/>
            <a:ext cx="4067811"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Land, Infrastructure, Transport and Tourism</a:t>
            </a:r>
            <a:endPar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88732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332045E-2682-4945-8FAD-0710B4B5A9C5}"/>
              </a:ext>
            </a:extLst>
          </p:cNvPr>
          <p:cNvSpPr txBox="1">
            <a:spLocks/>
          </p:cNvSpPr>
          <p:nvPr/>
        </p:nvSpPr>
        <p:spPr>
          <a:xfrm>
            <a:off x="333474" y="765498"/>
            <a:ext cx="8366760" cy="5445591"/>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Fragmented market of composites industry in China and India</a:t>
            </a:r>
          </a:p>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lang="en-US" sz="1100" dirty="0">
                <a:solidFill>
                  <a:prstClr val="black"/>
                </a:solidFill>
              </a:rPr>
              <a:t>The fragmented composite industry in India and China which consist of around 15000 stakeholders in the value chain including small, mid-sized and large players across these two countries. Also, the lack of awareness among end- user industries is the major challenge for the growth of vinyl ester which also impacts the margin of the industry. Lack of regulatory framework, absence of a recycling policy and standardization of end-use products are some of the major challenges for the composites industry. Global composites market is highly fragmented with more than 1000 mid and small regional players operate in the market. </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9942FEBE-F71B-4D4A-B568-6B9177295194}"/>
              </a:ext>
            </a:extLst>
          </p:cNvPr>
          <p:cNvSpPr/>
          <p:nvPr/>
        </p:nvSpPr>
        <p:spPr>
          <a:xfrm>
            <a:off x="6820428" y="6505339"/>
            <a:ext cx="1986441"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Health Organization</a:t>
            </a:r>
          </a:p>
        </p:txBody>
      </p:sp>
      <p:sp>
        <p:nvSpPr>
          <p:cNvPr id="9" name="Text Placeholder 3">
            <a:extLst>
              <a:ext uri="{FF2B5EF4-FFF2-40B4-BE49-F238E27FC236}">
                <a16:creationId xmlns:a16="http://schemas.microsoft.com/office/drawing/2014/main" id="{E7EBB550-B56A-42C6-91F7-F083D03C8624}"/>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Challenges</a:t>
            </a:r>
          </a:p>
        </p:txBody>
      </p:sp>
      <p:graphicFrame>
        <p:nvGraphicFramePr>
          <p:cNvPr id="3" name="Table 4">
            <a:extLst>
              <a:ext uri="{FF2B5EF4-FFF2-40B4-BE49-F238E27FC236}">
                <a16:creationId xmlns:a16="http://schemas.microsoft.com/office/drawing/2014/main" id="{CD1FA2BC-77DF-4D46-AFB1-A8083088569C}"/>
              </a:ext>
            </a:extLst>
          </p:cNvPr>
          <p:cNvGraphicFramePr>
            <a:graphicFrameLocks noGrp="1"/>
          </p:cNvGraphicFramePr>
          <p:nvPr>
            <p:extLst>
              <p:ext uri="{D42A27DB-BD31-4B8C-83A1-F6EECF244321}">
                <p14:modId xmlns:p14="http://schemas.microsoft.com/office/powerpoint/2010/main" val="54334406"/>
              </p:ext>
            </p:extLst>
          </p:nvPr>
        </p:nvGraphicFramePr>
        <p:xfrm>
          <a:off x="443766" y="3488293"/>
          <a:ext cx="8256468" cy="2595880"/>
        </p:xfrm>
        <a:graphic>
          <a:graphicData uri="http://schemas.openxmlformats.org/drawingml/2006/table">
            <a:tbl>
              <a:tblPr firstRow="1" bandRow="1">
                <a:tableStyleId>{5C22544A-7EE6-4342-B048-85BDC9FD1C3A}</a:tableStyleId>
              </a:tblPr>
              <a:tblGrid>
                <a:gridCol w="4128234">
                  <a:extLst>
                    <a:ext uri="{9D8B030D-6E8A-4147-A177-3AD203B41FA5}">
                      <a16:colId xmlns:a16="http://schemas.microsoft.com/office/drawing/2014/main" val="2202916925"/>
                    </a:ext>
                  </a:extLst>
                </a:gridCol>
                <a:gridCol w="4128234">
                  <a:extLst>
                    <a:ext uri="{9D8B030D-6E8A-4147-A177-3AD203B41FA5}">
                      <a16:colId xmlns:a16="http://schemas.microsoft.com/office/drawing/2014/main" val="2811231952"/>
                    </a:ext>
                  </a:extLst>
                </a:gridCol>
              </a:tblGrid>
              <a:tr h="370840">
                <a:tc gridSpan="2">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Composite Manufacturers</a:t>
                      </a:r>
                    </a:p>
                  </a:txBody>
                  <a:tcPr/>
                </a:tc>
                <a:tc hMerge="1">
                  <a:txBody>
                    <a:bodyPr/>
                    <a:lstStyle/>
                    <a:p>
                      <a:endParaRPr lang="en-US" dirty="0"/>
                    </a:p>
                  </a:txBody>
                  <a:tcPr/>
                </a:tc>
                <a:extLst>
                  <a:ext uri="{0D108BD9-81ED-4DB2-BD59-A6C34878D82A}">
                    <a16:rowId xmlns:a16="http://schemas.microsoft.com/office/drawing/2014/main" val="2575535371"/>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Teijin Ltd.</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PPG Industries, Inc.</a:t>
                      </a:r>
                    </a:p>
                  </a:txBody>
                  <a:tcPr anchor="ctr"/>
                </a:tc>
                <a:extLst>
                  <a:ext uri="{0D108BD9-81ED-4DB2-BD59-A6C34878D82A}">
                    <a16:rowId xmlns:a16="http://schemas.microsoft.com/office/drawing/2014/main" val="1909303884"/>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Toray Industries, Inc.</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Huntsman Corporation LLC</a:t>
                      </a:r>
                    </a:p>
                  </a:txBody>
                  <a:tcPr anchor="ctr"/>
                </a:tc>
                <a:extLst>
                  <a:ext uri="{0D108BD9-81ED-4DB2-BD59-A6C34878D82A}">
                    <a16:rowId xmlns:a16="http://schemas.microsoft.com/office/drawing/2014/main" val="373235944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Owens Corning</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SGL Group</a:t>
                      </a:r>
                    </a:p>
                  </a:txBody>
                  <a:tcPr anchor="ctr"/>
                </a:tc>
                <a:extLst>
                  <a:ext uri="{0D108BD9-81ED-4DB2-BD59-A6C34878D82A}">
                    <a16:rowId xmlns:a16="http://schemas.microsoft.com/office/drawing/2014/main" val="216382498"/>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Reliance Composites</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Hexcel Corporation</a:t>
                      </a:r>
                    </a:p>
                  </a:txBody>
                  <a:tcPr anchor="ctr"/>
                </a:tc>
                <a:extLst>
                  <a:ext uri="{0D108BD9-81ED-4DB2-BD59-A6C34878D82A}">
                    <a16:rowId xmlns:a16="http://schemas.microsoft.com/office/drawing/2014/main" val="3953331411"/>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Crest Composites</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DuPont</a:t>
                      </a:r>
                    </a:p>
                  </a:txBody>
                  <a:tcPr anchor="ctr"/>
                </a:tc>
                <a:extLst>
                  <a:ext uri="{0D108BD9-81ED-4DB2-BD59-A6C34878D82A}">
                    <a16:rowId xmlns:a16="http://schemas.microsoft.com/office/drawing/2014/main" val="681518319"/>
                  </a:ext>
                </a:extLst>
              </a:tr>
              <a:tr h="3708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Momentive Performance Materials, Inc</a:t>
                      </a:r>
                    </a:p>
                  </a:txBody>
                  <a:tcPr anchor="ct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Weyerhaeuser Company</a:t>
                      </a:r>
                    </a:p>
                  </a:txBody>
                  <a:tcPr anchor="ctr"/>
                </a:tc>
                <a:extLst>
                  <a:ext uri="{0D108BD9-81ED-4DB2-BD59-A6C34878D82A}">
                    <a16:rowId xmlns:a16="http://schemas.microsoft.com/office/drawing/2014/main" val="1531864560"/>
                  </a:ext>
                </a:extLst>
              </a:tr>
            </a:tbl>
          </a:graphicData>
        </a:graphic>
      </p:graphicFrame>
    </p:spTree>
    <p:extLst>
      <p:ext uri="{BB962C8B-B14F-4D97-AF65-F5344CB8AC3E}">
        <p14:creationId xmlns:p14="http://schemas.microsoft.com/office/powerpoint/2010/main" val="324984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sitting at a table&#10;&#10;Description automatically generated">
            <a:extLst>
              <a:ext uri="{FF2B5EF4-FFF2-40B4-BE49-F238E27FC236}">
                <a16:creationId xmlns:a16="http://schemas.microsoft.com/office/drawing/2014/main" id="{2E90EDA0-1DCB-4005-83BA-FE65B3F97070}"/>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23248" r="23248"/>
          <a:stretch>
            <a:fillRect/>
          </a:stretch>
        </p:blipFill>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nSpc>
                <a:spcPct val="100000"/>
              </a:lnSpc>
              <a:spcBef>
                <a:spcPct val="0"/>
              </a:spcBef>
              <a:buNone/>
            </a:pPr>
            <a:r>
              <a:rPr lang="en-US" sz="2800" b="1" spc="-136" dirty="0">
                <a:solidFill>
                  <a:schemeClr val="bg1"/>
                </a:solidFill>
                <a:effectLst>
                  <a:outerShdw blurRad="38100" dist="38100" dir="2700000" algn="tl">
                    <a:srgbClr val="000000">
                      <a:alpha val="43137"/>
                    </a:srgbClr>
                  </a:outerShdw>
                </a:effectLst>
                <a:latin typeface="Montserrat" panose="02000505000000020004" pitchFamily="2" charset="0"/>
                <a:ea typeface="+mj-ea"/>
                <a:cs typeface="+mj-cs"/>
              </a:rPr>
              <a:t>RESEARCH METHODOLOGY</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048" y="433632"/>
            <a:ext cx="1998988" cy="627133"/>
          </a:xfrm>
          <a:prstGeom prst="rect">
            <a:avLst/>
          </a:prstGeom>
        </p:spPr>
      </p:pic>
    </p:spTree>
    <p:extLst>
      <p:ext uri="{BB962C8B-B14F-4D97-AF65-F5344CB8AC3E}">
        <p14:creationId xmlns:p14="http://schemas.microsoft.com/office/powerpoint/2010/main" val="1330098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A24E-FB28-42A5-82A9-45B55284699B}"/>
              </a:ext>
            </a:extLst>
          </p:cNvPr>
          <p:cNvSpPr txBox="1">
            <a:spLocks/>
          </p:cNvSpPr>
          <p:nvPr/>
        </p:nvSpPr>
        <p:spPr>
          <a:xfrm>
            <a:off x="205740" y="262382"/>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Market Challenges</a:t>
            </a:r>
          </a:p>
        </p:txBody>
      </p:sp>
      <p:sp>
        <p:nvSpPr>
          <p:cNvPr id="4" name="Subtitle 2">
            <a:extLst>
              <a:ext uri="{FF2B5EF4-FFF2-40B4-BE49-F238E27FC236}">
                <a16:creationId xmlns:a16="http://schemas.microsoft.com/office/drawing/2014/main" id="{2332045E-2682-4945-8FAD-0710B4B5A9C5}"/>
              </a:ext>
            </a:extLst>
          </p:cNvPr>
          <p:cNvSpPr txBox="1">
            <a:spLocks/>
          </p:cNvSpPr>
          <p:nvPr/>
        </p:nvSpPr>
        <p:spPr>
          <a:xfrm>
            <a:off x="205740" y="935408"/>
            <a:ext cx="8514954" cy="1997725"/>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defTabSz="444500">
              <a:spcAft>
                <a:spcPct val="15000"/>
              </a:spcAft>
              <a:buSzPct val="120000"/>
              <a:buNone/>
              <a:defRPr/>
            </a:pPr>
            <a:r>
              <a:rPr lang="en-IN" sz="1100" b="1" i="1" u="sng" dirty="0">
                <a:solidFill>
                  <a:prstClr val="black"/>
                </a:solidFill>
                <a:highlight>
                  <a:srgbClr val="B4C7E7"/>
                </a:highlight>
              </a:rPr>
              <a:t>High Volatility in Raw Material Prices</a:t>
            </a:r>
          </a:p>
          <a:p>
            <a:pPr marL="0" marR="0" lvl="0" indent="0" algn="just" defTabSz="444500" rtl="0" eaLnBrk="1" fontAlgn="auto" latinLnBrk="0" hangingPunct="1">
              <a:spcBef>
                <a:spcPct val="0"/>
              </a:spcBef>
              <a:spcAft>
                <a:spcPct val="15000"/>
              </a:spcAft>
              <a:buClrTx/>
              <a:buSzPct val="120000"/>
              <a:buFontTx/>
              <a:buNone/>
              <a:tabLst/>
              <a:defRPr/>
            </a:pPr>
            <a:r>
              <a:rPr lang="en-US" sz="1100" dirty="0">
                <a:solidFill>
                  <a:prstClr val="black"/>
                </a:solidFill>
              </a:rPr>
              <a:t>Styrene, epoxy resin, methacrylic acid, etc., are few of the raw materials majorly used in the production of construction sealants and bonding such as butyl rubber, acrylic urethane, silicone rubber sealant, etc. Over the years, raw materials used in sealants industry have observed price fluctuations globally. Diligently working on product selling prices to react to changes in raw material cost and simultaneously maintaining market share is a key challenge for construction sealants producers.</a:t>
            </a:r>
          </a:p>
          <a:p>
            <a:pPr marL="0" marR="0" lvl="0" indent="0" algn="just" defTabSz="444500" rtl="0" eaLnBrk="1" fontAlgn="auto" latinLnBrk="0" hangingPunct="1">
              <a:spcBef>
                <a:spcPct val="0"/>
              </a:spcBef>
              <a:spcAft>
                <a:spcPct val="15000"/>
              </a:spcAft>
              <a:buClrTx/>
              <a:buSzPct val="120000"/>
              <a:buFontTx/>
              <a:buNone/>
              <a:tabLst/>
              <a:defRPr/>
            </a:pPr>
            <a:endParaRPr kumimoji="0" lang="en-US" sz="10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auto" latinLnBrk="0" hangingPunct="1">
              <a:spcBef>
                <a:spcPts val="1000"/>
              </a:spcBef>
              <a:spcAft>
                <a:spcPts val="0"/>
              </a:spcAft>
              <a:buClrTx/>
              <a:buSzPct val="120000"/>
              <a:buFontTx/>
              <a:buNone/>
              <a:tabLst/>
              <a:defRPr/>
            </a:pPr>
            <a:r>
              <a:rPr kumimoji="0" lang="en-US" sz="1000" b="1" i="0" u="none"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	</a:t>
            </a:r>
          </a:p>
          <a:p>
            <a:pPr marL="0" marR="0" lvl="0" indent="0" algn="just" defTabSz="444500" rtl="0" eaLnBrk="1" fontAlgn="auto" latinLnBrk="0" hangingPunct="1">
              <a:spcBef>
                <a:spcPct val="0"/>
              </a:spcBef>
              <a:spcAft>
                <a:spcPct val="15000"/>
              </a:spcAft>
              <a:buClrTx/>
              <a:buSzPct val="120000"/>
              <a:buFontTx/>
              <a:buNone/>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B9B96366-ED20-46AE-AEDF-B8E7D01950E6}"/>
              </a:ext>
            </a:extLst>
          </p:cNvPr>
          <p:cNvSpPr/>
          <p:nvPr/>
        </p:nvSpPr>
        <p:spPr>
          <a:xfrm>
            <a:off x="7520472" y="6121610"/>
            <a:ext cx="1109599" cy="152766"/>
          </a:xfrm>
          <a:prstGeom prst="rect">
            <a:avLst/>
          </a:prstGeom>
        </p:spPr>
        <p:txBody>
          <a:bodyPr wrap="non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Source: OPEC.org</a:t>
            </a:r>
          </a:p>
        </p:txBody>
      </p:sp>
      <p:sp>
        <p:nvSpPr>
          <p:cNvPr id="8" name="Rectangle 7">
            <a:extLst>
              <a:ext uri="{FF2B5EF4-FFF2-40B4-BE49-F238E27FC236}">
                <a16:creationId xmlns:a16="http://schemas.microsoft.com/office/drawing/2014/main" id="{62EF03DB-6C20-4E28-AB75-330E18F8B8D4}"/>
              </a:ext>
            </a:extLst>
          </p:cNvPr>
          <p:cNvSpPr/>
          <p:nvPr/>
        </p:nvSpPr>
        <p:spPr>
          <a:xfrm>
            <a:off x="205740" y="3292031"/>
            <a:ext cx="6073145" cy="24622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000" b="1" dirty="0">
                <a:latin typeface="Verdana" panose="020B0604030504040204" pitchFamily="34" charset="0"/>
                <a:ea typeface="Verdana" panose="020B0604030504040204" pitchFamily="34" charset="0"/>
                <a:cs typeface="Verdana" panose="020B0604030504040204" pitchFamily="34" charset="0"/>
              </a:rPr>
              <a:t>Styrene and Bisphenol-A Prices, 2017-2021E (USD per Ton)</a:t>
            </a:r>
          </a:p>
        </p:txBody>
      </p:sp>
      <p:graphicFrame>
        <p:nvGraphicFramePr>
          <p:cNvPr id="9" name="Chart 8">
            <a:extLst>
              <a:ext uri="{FF2B5EF4-FFF2-40B4-BE49-F238E27FC236}">
                <a16:creationId xmlns:a16="http://schemas.microsoft.com/office/drawing/2014/main" id="{34B3144E-6EED-4F99-AA21-E415C69DB034}"/>
              </a:ext>
            </a:extLst>
          </p:cNvPr>
          <p:cNvGraphicFramePr/>
          <p:nvPr>
            <p:extLst>
              <p:ext uri="{D42A27DB-BD31-4B8C-83A1-F6EECF244321}">
                <p14:modId xmlns:p14="http://schemas.microsoft.com/office/powerpoint/2010/main" val="3677367433"/>
              </p:ext>
            </p:extLst>
          </p:nvPr>
        </p:nvGraphicFramePr>
        <p:xfrm>
          <a:off x="205740" y="3756265"/>
          <a:ext cx="8237884" cy="19890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8231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person, computer&#10;&#10;Description automatically generated">
            <a:extLst>
              <a:ext uri="{FF2B5EF4-FFF2-40B4-BE49-F238E27FC236}">
                <a16:creationId xmlns:a16="http://schemas.microsoft.com/office/drawing/2014/main" id="{4BFA65C0-E120-4506-A661-7EEFC3055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905" y="857247"/>
            <a:ext cx="3380537" cy="5143505"/>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689244" y="2992582"/>
            <a:ext cx="3045853" cy="1293668"/>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defRPr/>
            </a:pPr>
            <a:r>
              <a:rPr lang="en-US" sz="2800" b="1" spc="-136" dirty="0">
                <a:solidFill>
                  <a:schemeClr val="bg1"/>
                </a:solidFill>
                <a:effectLst>
                  <a:outerShdw blurRad="38100" dist="38100" dir="2700000" algn="tl">
                    <a:srgbClr val="000000">
                      <a:alpha val="43137"/>
                    </a:srgbClr>
                  </a:outerShdw>
                </a:effectLst>
                <a:latin typeface="Montserrat" panose="00000500000000000000" pitchFamily="2" charset="0"/>
                <a:cs typeface="Arial" panose="020B0604020202020204" pitchFamily="34" charset="0"/>
              </a:rPr>
              <a:t>MARKET TRENDS &amp; DEVELOPMENTS </a:t>
            </a:r>
          </a:p>
        </p:txBody>
      </p:sp>
      <p:pic>
        <p:nvPicPr>
          <p:cNvPr id="4" name="Picture 3">
            <a:extLst>
              <a:ext uri="{FF2B5EF4-FFF2-40B4-BE49-F238E27FC236}">
                <a16:creationId xmlns:a16="http://schemas.microsoft.com/office/drawing/2014/main" id="{90A0BFC4-7882-4944-8607-A172076D8F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244" y="433632"/>
            <a:ext cx="1998988" cy="627133"/>
          </a:xfrm>
          <a:prstGeom prst="rect">
            <a:avLst/>
          </a:prstGeom>
        </p:spPr>
      </p:pic>
    </p:spTree>
    <p:extLst>
      <p:ext uri="{BB962C8B-B14F-4D97-AF65-F5344CB8AC3E}">
        <p14:creationId xmlns:p14="http://schemas.microsoft.com/office/powerpoint/2010/main" val="1089614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7FBA14E-C564-4A61-AD7F-DFBD566BA5EB}"/>
              </a:ext>
            </a:extLst>
          </p:cNvPr>
          <p:cNvGrpSpPr/>
          <p:nvPr/>
        </p:nvGrpSpPr>
        <p:grpSpPr>
          <a:xfrm>
            <a:off x="221151" y="981437"/>
            <a:ext cx="2214396" cy="2231230"/>
            <a:chOff x="490704" y="986393"/>
            <a:chExt cx="2214396" cy="2092882"/>
          </a:xfrm>
        </p:grpSpPr>
        <p:sp>
          <p:nvSpPr>
            <p:cNvPr id="11" name="Freeform 541">
              <a:extLst>
                <a:ext uri="{FF2B5EF4-FFF2-40B4-BE49-F238E27FC236}">
                  <a16:creationId xmlns:a16="http://schemas.microsoft.com/office/drawing/2014/main" id="{E5B18E09-D0D4-4400-B3B7-3587686CA18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solidFill>
              <a:srgbClr val="F3591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F3A68C3-F12D-48A4-8FBF-B33EFC046EF8}"/>
                </a:ext>
              </a:extLst>
            </p:cNvPr>
            <p:cNvSpPr txBox="1"/>
            <p:nvPr/>
          </p:nvSpPr>
          <p:spPr>
            <a:xfrm>
              <a:off x="1018374" y="1572973"/>
              <a:ext cx="755335" cy="76944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grpSp>
        <p:nvGrpSpPr>
          <p:cNvPr id="13" name="Group 12">
            <a:extLst>
              <a:ext uri="{FF2B5EF4-FFF2-40B4-BE49-F238E27FC236}">
                <a16:creationId xmlns:a16="http://schemas.microsoft.com/office/drawing/2014/main" id="{A8BB9E69-5FB3-40FA-B143-413C9A8E6BC5}"/>
              </a:ext>
            </a:extLst>
          </p:cNvPr>
          <p:cNvGrpSpPr/>
          <p:nvPr/>
        </p:nvGrpSpPr>
        <p:grpSpPr>
          <a:xfrm>
            <a:off x="221151" y="4005487"/>
            <a:ext cx="2214396" cy="2092882"/>
            <a:chOff x="490704" y="986393"/>
            <a:chExt cx="2214396" cy="2092882"/>
          </a:xfrm>
          <a:solidFill>
            <a:srgbClr val="2F6B6A"/>
          </a:solidFill>
        </p:grpSpPr>
        <p:sp>
          <p:nvSpPr>
            <p:cNvPr id="14" name="Freeform 541">
              <a:extLst>
                <a:ext uri="{FF2B5EF4-FFF2-40B4-BE49-F238E27FC236}">
                  <a16:creationId xmlns:a16="http://schemas.microsoft.com/office/drawing/2014/main" id="{2D8E6B5D-A7CD-492F-9D0C-E952A628DE0E}"/>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2D2297F-BD16-445B-B1CB-F6B981D4595C}"/>
                </a:ext>
              </a:extLst>
            </p:cNvPr>
            <p:cNvSpPr txBox="1"/>
            <p:nvPr/>
          </p:nvSpPr>
          <p:spPr>
            <a:xfrm>
              <a:off x="1018374" y="1583430"/>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3" name="TextBox 2">
            <a:extLst>
              <a:ext uri="{FF2B5EF4-FFF2-40B4-BE49-F238E27FC236}">
                <a16:creationId xmlns:a16="http://schemas.microsoft.com/office/drawing/2014/main" id="{60A18C89-1A79-4970-8FA5-0632EFF32728}"/>
              </a:ext>
            </a:extLst>
          </p:cNvPr>
          <p:cNvSpPr txBox="1"/>
          <p:nvPr/>
        </p:nvSpPr>
        <p:spPr>
          <a:xfrm>
            <a:off x="2468752" y="850301"/>
            <a:ext cx="57732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Capacity Expansion by existing players in APAC region</a:t>
            </a:r>
            <a:endParaRPr kumimoji="0" lang="en-US"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4044CCDE-01A5-4D79-9C53-46FF5D549DF2}"/>
              </a:ext>
            </a:extLst>
          </p:cNvPr>
          <p:cNvSpPr txBox="1"/>
          <p:nvPr/>
        </p:nvSpPr>
        <p:spPr>
          <a:xfrm>
            <a:off x="2469653" y="959696"/>
            <a:ext cx="6036770" cy="2504212"/>
          </a:xfrm>
          <a:prstGeom prst="rect">
            <a:avLst/>
          </a:prstGeom>
          <a:noFill/>
        </p:spPr>
        <p:txBody>
          <a:bodyPr wrap="square" rtlCol="0">
            <a:spAutoFit/>
          </a:bodyPr>
          <a:lstStyle/>
          <a:p>
            <a:pPr marL="0" marR="0" lvl="0" indent="0" algn="just" defTabSz="444500" rtl="0" eaLnBrk="1" fontAlgn="auto" latinLnBrk="0" hangingPunct="1">
              <a:lnSpc>
                <a:spcPct val="200000"/>
              </a:lnSpc>
              <a:spcBef>
                <a:spcPct val="0"/>
              </a:spcBef>
              <a:spcAft>
                <a:spcPct val="150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growing demand for Vinyl Ester Resin in various sector such as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wind energy, transportation, electrical and electronics, defense, aerospace, pipes and tanks, construction and marine,</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companies have started investing in expanding manufacturing facilities. Moreover, companies are increasingly focusing on developing nations due to availability of cheap labor such  as China and India. For instance</a:t>
            </a:r>
            <a:r>
              <a:rPr kumimoji="0" lang="en-US"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Showa Denko Group completes expansion of lines to produce vinyl ester in Shanghai due to increasing demand of the product in electronic parts such as Liquid Crystal Displays (LCDs) and touch panels on account of the progress in telecommunication technologies. </a:t>
            </a:r>
            <a:endParaRPr kumimoji="0" lang="en-US" sz="100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5EC8333E-4F24-4AEE-8FFD-6AFF5F9EB08F}"/>
              </a:ext>
            </a:extLst>
          </p:cNvPr>
          <p:cNvSpPr txBox="1"/>
          <p:nvPr/>
        </p:nvSpPr>
        <p:spPr>
          <a:xfrm>
            <a:off x="2468752" y="3537763"/>
            <a:ext cx="64008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rPr>
              <a:t>Emerging </a:t>
            </a:r>
            <a:r>
              <a:rPr lang="en-IN" sz="1000" b="1" dirty="0">
                <a:solidFill>
                  <a:srgbClr val="2F6B6A"/>
                </a:solidFill>
                <a:latin typeface="Verdana" panose="020B0604030504040204" pitchFamily="34" charset="0"/>
                <a:ea typeface="Verdana" panose="020B0604030504040204" pitchFamily="34" charset="0"/>
                <a:cs typeface="Verdana" panose="020B0604030504040204" pitchFamily="34" charset="0"/>
              </a:rPr>
              <a:t>applications</a:t>
            </a:r>
            <a:endParaRPr kumimoji="0" lang="en-US"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Box 28">
            <a:extLst>
              <a:ext uri="{FF2B5EF4-FFF2-40B4-BE49-F238E27FC236}">
                <a16:creationId xmlns:a16="http://schemas.microsoft.com/office/drawing/2014/main" id="{1A32D67F-AD0A-4F8F-81C1-209C03876E4F}"/>
              </a:ext>
            </a:extLst>
          </p:cNvPr>
          <p:cNvSpPr txBox="1"/>
          <p:nvPr/>
        </p:nvSpPr>
        <p:spPr>
          <a:xfrm>
            <a:off x="2468752" y="3723902"/>
            <a:ext cx="6037671" cy="2869696"/>
          </a:xfrm>
          <a:prstGeom prst="rect">
            <a:avLst/>
          </a:prstGeom>
          <a:noFill/>
        </p:spPr>
        <p:txBody>
          <a:bodyPr wrap="square" rtlCol="0">
            <a:spAutoFit/>
          </a:bodyPr>
          <a:lstStyle/>
          <a:p>
            <a:pPr marL="0" marR="0" lvl="0" indent="0" algn="just" defTabSz="444500" rtl="0" eaLnBrk="1" fontAlgn="auto" latinLnBrk="0" hangingPunct="1">
              <a:lnSpc>
                <a:spcPts val="2200"/>
              </a:lnSpc>
              <a:spcBef>
                <a:spcPct val="0"/>
              </a:spcBef>
              <a:spcAft>
                <a:spcPct val="1500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emerging</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application of vinyl ester resin is electronics and telecommunication due to its use in the process to produce electronic parts including LCDs and touch panels which has been rapidly increasing in APAC region mainly in China. Moreover, its application in pipes and tanks, marine industry, defence, transportation etc. has been rapidly increasing due to its excellent corrosion resistance and chemical resistance properties thereby increasing the use of vinyl ester as corrosion resistance inner lining material.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Vinyl Ester resins usage in the making of pipes and tanks also adds to the increasing demand due to increasing population, industrialization and urbanization. Growing utilization of Vinyl Ester Resin in </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electronics and telecommunications</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is likely to increase its foothold in the market over coming years. </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spTree>
    <p:extLst>
      <p:ext uri="{BB962C8B-B14F-4D97-AF65-F5344CB8AC3E}">
        <p14:creationId xmlns:p14="http://schemas.microsoft.com/office/powerpoint/2010/main" val="3055384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8122D60-67D1-4B50-885C-9D77B3D4092F}"/>
              </a:ext>
            </a:extLst>
          </p:cNvPr>
          <p:cNvGrpSpPr/>
          <p:nvPr/>
        </p:nvGrpSpPr>
        <p:grpSpPr>
          <a:xfrm>
            <a:off x="162055" y="955940"/>
            <a:ext cx="2214396" cy="2092882"/>
            <a:chOff x="490704" y="986393"/>
            <a:chExt cx="2214396" cy="2092882"/>
          </a:xfrm>
          <a:solidFill>
            <a:srgbClr val="00B0F0"/>
          </a:solidFill>
        </p:grpSpPr>
        <p:sp>
          <p:nvSpPr>
            <p:cNvPr id="13" name="Freeform 541">
              <a:extLst>
                <a:ext uri="{FF2B5EF4-FFF2-40B4-BE49-F238E27FC236}">
                  <a16:creationId xmlns:a16="http://schemas.microsoft.com/office/drawing/2014/main" id="{F21C9AA3-ED94-45DB-A1BD-B4789216AD5D}"/>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3D02A941-5C20-4F54-8359-4D1F7190A7E9}"/>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18" name="TextBox 17">
            <a:extLst>
              <a:ext uri="{FF2B5EF4-FFF2-40B4-BE49-F238E27FC236}">
                <a16:creationId xmlns:a16="http://schemas.microsoft.com/office/drawing/2014/main" id="{7DC7C9B6-99BA-48E4-BFD6-4ED0BACB3A3E}"/>
              </a:ext>
            </a:extLst>
          </p:cNvPr>
          <p:cNvSpPr txBox="1"/>
          <p:nvPr/>
        </p:nvSpPr>
        <p:spPr>
          <a:xfrm>
            <a:off x="2433790" y="1016023"/>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Mergers and Acquisitions</a:t>
            </a:r>
          </a:p>
        </p:txBody>
      </p:sp>
      <p:sp>
        <p:nvSpPr>
          <p:cNvPr id="5" name="Text Placeholder 3">
            <a:extLst>
              <a:ext uri="{FF2B5EF4-FFF2-40B4-BE49-F238E27FC236}">
                <a16:creationId xmlns:a16="http://schemas.microsoft.com/office/drawing/2014/main" id="{5CB57DE2-7131-426E-9DE4-F9865DA76345}"/>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grpSp>
        <p:nvGrpSpPr>
          <p:cNvPr id="15" name="Group 14">
            <a:extLst>
              <a:ext uri="{FF2B5EF4-FFF2-40B4-BE49-F238E27FC236}">
                <a16:creationId xmlns:a16="http://schemas.microsoft.com/office/drawing/2014/main" id="{6C59477C-6DA9-4F97-A953-E15119EAF525}"/>
              </a:ext>
            </a:extLst>
          </p:cNvPr>
          <p:cNvGrpSpPr/>
          <p:nvPr/>
        </p:nvGrpSpPr>
        <p:grpSpPr>
          <a:xfrm>
            <a:off x="162055" y="3763690"/>
            <a:ext cx="2214396" cy="2092882"/>
            <a:chOff x="490704" y="986393"/>
            <a:chExt cx="2214396" cy="2092882"/>
          </a:xfrm>
          <a:solidFill>
            <a:srgbClr val="86648C"/>
          </a:solidFill>
        </p:grpSpPr>
        <p:sp>
          <p:nvSpPr>
            <p:cNvPr id="19" name="Freeform 541">
              <a:extLst>
                <a:ext uri="{FF2B5EF4-FFF2-40B4-BE49-F238E27FC236}">
                  <a16:creationId xmlns:a16="http://schemas.microsoft.com/office/drawing/2014/main" id="{96FA117B-5176-474E-A4CA-653783071D6D}"/>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8A089BA-524A-4681-B5D3-A61E353DB473}"/>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04</a:t>
              </a:r>
            </a:p>
          </p:txBody>
        </p:sp>
      </p:grpSp>
      <p:sp>
        <p:nvSpPr>
          <p:cNvPr id="22" name="TextBox 21">
            <a:extLst>
              <a:ext uri="{FF2B5EF4-FFF2-40B4-BE49-F238E27FC236}">
                <a16:creationId xmlns:a16="http://schemas.microsoft.com/office/drawing/2014/main" id="{5A17F9D9-2A81-40BC-8E2F-1928C585C7EF}"/>
              </a:ext>
            </a:extLst>
          </p:cNvPr>
          <p:cNvSpPr txBox="1"/>
          <p:nvPr/>
        </p:nvSpPr>
        <p:spPr>
          <a:xfrm>
            <a:off x="2414452" y="3957919"/>
            <a:ext cx="6472151" cy="1888659"/>
          </a:xfrm>
          <a:prstGeom prst="rect">
            <a:avLst/>
          </a:prstGeom>
          <a:noFill/>
        </p:spPr>
        <p:txBody>
          <a:bodyPr wrap="square" rtlCol="0">
            <a:spAutoFit/>
          </a:bodyPr>
          <a:lstStyle/>
          <a:p>
            <a:pPr marL="0" marR="0" lvl="0" indent="0" algn="just" defTabSz="457200" rtl="0" eaLnBrk="1" fontAlgn="auto" latinLnBrk="0" hangingPunct="1">
              <a:lnSpc>
                <a:spcPct val="2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Composites market is witnessing presence of various market players which in turn has resulted in growing focus towards the research and development activities for new applications such as pipes and tanks and marine. For instance,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Swancor</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Holdings Ltd. product SWANCOR 901 is a Bisphenol-A type epoxy vinyl ester resin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which is currently being researched for new applications. Vinyl ester resin properties of corrosion resistance and thermal resistance makes them the best fit for industrial applications which is used as lining system for tanks and pipes.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71D98328-89B1-45F8-A804-751576372E3A}"/>
              </a:ext>
            </a:extLst>
          </p:cNvPr>
          <p:cNvSpPr txBox="1"/>
          <p:nvPr/>
        </p:nvSpPr>
        <p:spPr>
          <a:xfrm>
            <a:off x="2376451" y="3640579"/>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86648C"/>
                </a:solidFill>
                <a:effectLst/>
                <a:uLnTx/>
                <a:uFillTx/>
                <a:latin typeface="Verdana" panose="020B0604030504040204" pitchFamily="34" charset="0"/>
                <a:ea typeface="Verdana" panose="020B0604030504040204" pitchFamily="34" charset="0"/>
                <a:cs typeface="Verdana" panose="020B0604030504040204" pitchFamily="34" charset="0"/>
              </a:rPr>
              <a:t>Growing Focus towards Research &amp; Development</a:t>
            </a:r>
          </a:p>
        </p:txBody>
      </p:sp>
      <p:sp>
        <p:nvSpPr>
          <p:cNvPr id="14" name="Rectangle 13">
            <a:extLst>
              <a:ext uri="{FF2B5EF4-FFF2-40B4-BE49-F238E27FC236}">
                <a16:creationId xmlns:a16="http://schemas.microsoft.com/office/drawing/2014/main" id="{CA4913DE-613B-44A3-8DE1-DC6763C31E0B}"/>
              </a:ext>
            </a:extLst>
          </p:cNvPr>
          <p:cNvSpPr/>
          <p:nvPr/>
        </p:nvSpPr>
        <p:spPr>
          <a:xfrm>
            <a:off x="2426852" y="1192431"/>
            <a:ext cx="6472151" cy="1586588"/>
          </a:xfrm>
          <a:prstGeom prst="rect">
            <a:avLst/>
          </a:prstGeom>
        </p:spPr>
        <p:txBody>
          <a:bodyPr wrap="square">
            <a:spAutoFit/>
          </a:bodyPr>
          <a:lstStyle/>
          <a:p>
            <a:pPr algn="just">
              <a:lnSpc>
                <a:spcPct val="200000"/>
              </a:lnSpc>
              <a:spcBef>
                <a:spcPts val="600"/>
              </a:spcBef>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Merger &amp; acquisition activities are becoming prevalent in the vinyl ester resin market globally. In 2019, INEOS Composites acquired Ashland Composites. Additionally, </a:t>
            </a:r>
            <a:r>
              <a:rPr lang="en-US" sz="1000" dirty="0" err="1">
                <a:latin typeface="Verdana" panose="020B0604030504040204" pitchFamily="34" charset="0"/>
                <a:ea typeface="Verdana" panose="020B0604030504040204" pitchFamily="34" charset="0"/>
                <a:cs typeface="Verdana" panose="020B0604030504040204" pitchFamily="34" charset="0"/>
              </a:rPr>
              <a:t>Polynt</a:t>
            </a:r>
            <a:r>
              <a:rPr lang="en-US" sz="1000" dirty="0">
                <a:latin typeface="Verdana" panose="020B0604030504040204" pitchFamily="34" charset="0"/>
                <a:ea typeface="Verdana" panose="020B0604030504040204" pitchFamily="34" charset="0"/>
                <a:cs typeface="Verdana" panose="020B0604030504040204" pitchFamily="34" charset="0"/>
              </a:rPr>
              <a:t> and </a:t>
            </a:r>
            <a:r>
              <a:rPr lang="en-US" sz="1000" dirty="0" err="1">
                <a:latin typeface="Verdana" panose="020B0604030504040204" pitchFamily="34" charset="0"/>
                <a:ea typeface="Verdana" panose="020B0604030504040204" pitchFamily="34" charset="0"/>
                <a:cs typeface="Verdana" panose="020B0604030504040204" pitchFamily="34" charset="0"/>
              </a:rPr>
              <a:t>Reichhold</a:t>
            </a:r>
            <a:r>
              <a:rPr lang="en-US" sz="1000" dirty="0">
                <a:latin typeface="Verdana" panose="020B0604030504040204" pitchFamily="34" charset="0"/>
                <a:ea typeface="Verdana" panose="020B0604030504040204" pitchFamily="34" charset="0"/>
                <a:cs typeface="Verdana" panose="020B0604030504040204" pitchFamily="34" charset="0"/>
              </a:rPr>
              <a:t> also had a merger in the same year to expand and increase its market share. Showa Denko, which is stronger in the market of vinyl ester resin, is continuously expanding its capacity to cater the increasing demand in China. </a:t>
            </a:r>
            <a:endParaRPr lang="en-IN" sz="1000" dirty="0"/>
          </a:p>
        </p:txBody>
      </p:sp>
    </p:spTree>
    <p:extLst>
      <p:ext uri="{BB962C8B-B14F-4D97-AF65-F5344CB8AC3E}">
        <p14:creationId xmlns:p14="http://schemas.microsoft.com/office/powerpoint/2010/main" val="3476453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CB57DE2-7131-426E-9DE4-F9865DA76345}"/>
              </a:ext>
            </a:extLst>
          </p:cNvPr>
          <p:cNvSpPr txBox="1">
            <a:spLocks/>
          </p:cNvSpPr>
          <p:nvPr/>
        </p:nvSpPr>
        <p:spPr>
          <a:xfrm>
            <a:off x="96760" y="102416"/>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Technology Evaluation </a:t>
            </a:r>
          </a:p>
        </p:txBody>
      </p:sp>
      <p:sp>
        <p:nvSpPr>
          <p:cNvPr id="2" name="Text Box 38">
            <a:extLst>
              <a:ext uri="{FF2B5EF4-FFF2-40B4-BE49-F238E27FC236}">
                <a16:creationId xmlns:a16="http://schemas.microsoft.com/office/drawing/2014/main" id="{D888D1DB-4536-4C80-900D-048FE24C889E}"/>
              </a:ext>
            </a:extLst>
          </p:cNvPr>
          <p:cNvSpPr txBox="1">
            <a:spLocks noChangeArrowheads="1"/>
          </p:cNvSpPr>
          <p:nvPr/>
        </p:nvSpPr>
        <p:spPr bwMode="auto">
          <a:xfrm>
            <a:off x="1312769" y="1446248"/>
            <a:ext cx="990600" cy="7143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Epoxy Resin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Bisphenol-A</a:t>
            </a:r>
          </a:p>
        </p:txBody>
      </p:sp>
      <p:cxnSp>
        <p:nvCxnSpPr>
          <p:cNvPr id="17" name="Straight Arrow Connector 16">
            <a:extLst>
              <a:ext uri="{FF2B5EF4-FFF2-40B4-BE49-F238E27FC236}">
                <a16:creationId xmlns:a16="http://schemas.microsoft.com/office/drawing/2014/main" id="{35ADC35D-01C1-4A62-8A4C-3F3DDCBA91B4}"/>
              </a:ext>
            </a:extLst>
          </p:cNvPr>
          <p:cNvCxnSpPr/>
          <p:nvPr/>
        </p:nvCxnSpPr>
        <p:spPr>
          <a:xfrm>
            <a:off x="2318277" y="1859777"/>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 Box 34">
            <a:extLst>
              <a:ext uri="{FF2B5EF4-FFF2-40B4-BE49-F238E27FC236}">
                <a16:creationId xmlns:a16="http://schemas.microsoft.com/office/drawing/2014/main" id="{491130BB-220A-406B-870E-A7FD08C0BFB2}"/>
              </a:ext>
            </a:extLst>
          </p:cNvPr>
          <p:cNvSpPr txBox="1">
            <a:spLocks noChangeArrowheads="1"/>
          </p:cNvSpPr>
          <p:nvPr/>
        </p:nvSpPr>
        <p:spPr bwMode="auto">
          <a:xfrm>
            <a:off x="3323786" y="1249792"/>
            <a:ext cx="1333500" cy="11239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Reactor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Temp :140°C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Time :4-6 </a:t>
            </a:r>
            <a:r>
              <a:rPr kumimoji="0" lang="en-US" altLang="en-US" sz="1000"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Hr</a:t>
            </a: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4" name="Text Box 54">
            <a:extLst>
              <a:ext uri="{FF2B5EF4-FFF2-40B4-BE49-F238E27FC236}">
                <a16:creationId xmlns:a16="http://schemas.microsoft.com/office/drawing/2014/main" id="{7A187159-1AA9-425B-9E7F-63CF3FD4BE04}"/>
              </a:ext>
            </a:extLst>
          </p:cNvPr>
          <p:cNvSpPr txBox="1">
            <a:spLocks noChangeArrowheads="1"/>
          </p:cNvSpPr>
          <p:nvPr/>
        </p:nvSpPr>
        <p:spPr bwMode="auto">
          <a:xfrm>
            <a:off x="3447192" y="3223121"/>
            <a:ext cx="955714" cy="8858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Blender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Temp:70°C</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Time:2-4 </a:t>
            </a:r>
            <a:r>
              <a:rPr kumimoji="0" lang="en-US" altLang="en-US" sz="1000" b="0" i="0" u="none" strike="noStrike" cap="none" normalizeH="0" baseline="0" dirty="0" err="1">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Hr</a:t>
            </a: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20" name="Connector: Elbow 19">
            <a:extLst>
              <a:ext uri="{FF2B5EF4-FFF2-40B4-BE49-F238E27FC236}">
                <a16:creationId xmlns:a16="http://schemas.microsoft.com/office/drawing/2014/main" id="{07F85DBD-D64F-42A8-BB08-BC4C3E29F2FA}"/>
              </a:ext>
            </a:extLst>
          </p:cNvPr>
          <p:cNvCxnSpPr/>
          <p:nvPr/>
        </p:nvCxnSpPr>
        <p:spPr>
          <a:xfrm flipH="1">
            <a:off x="4441717" y="2383652"/>
            <a:ext cx="1762125" cy="1219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32417A-8B46-41BA-A1E0-332D348E8083}"/>
              </a:ext>
            </a:extLst>
          </p:cNvPr>
          <p:cNvCxnSpPr/>
          <p:nvPr/>
        </p:nvCxnSpPr>
        <p:spPr>
          <a:xfrm>
            <a:off x="3928002" y="2393177"/>
            <a:ext cx="1905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 Box 45">
            <a:extLst>
              <a:ext uri="{FF2B5EF4-FFF2-40B4-BE49-F238E27FC236}">
                <a16:creationId xmlns:a16="http://schemas.microsoft.com/office/drawing/2014/main" id="{EC185876-4ECA-4403-9EDF-F6160D24293A}"/>
              </a:ext>
            </a:extLst>
          </p:cNvPr>
          <p:cNvSpPr txBox="1">
            <a:spLocks noChangeArrowheads="1"/>
          </p:cNvSpPr>
          <p:nvPr/>
        </p:nvSpPr>
        <p:spPr bwMode="auto">
          <a:xfrm>
            <a:off x="6209861" y="2231251"/>
            <a:ext cx="1485900" cy="2571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Styrene Monomer</a:t>
            </a:r>
          </a:p>
        </p:txBody>
      </p:sp>
      <p:cxnSp>
        <p:nvCxnSpPr>
          <p:cNvPr id="25" name="Straight Arrow Connector 24">
            <a:extLst>
              <a:ext uri="{FF2B5EF4-FFF2-40B4-BE49-F238E27FC236}">
                <a16:creationId xmlns:a16="http://schemas.microsoft.com/office/drawing/2014/main" id="{7EB3B7CA-4F6F-4232-9CEF-01295E71C5EF}"/>
              </a:ext>
            </a:extLst>
          </p:cNvPr>
          <p:cNvCxnSpPr/>
          <p:nvPr/>
        </p:nvCxnSpPr>
        <p:spPr>
          <a:xfrm flipH="1" flipV="1">
            <a:off x="4642377" y="1781037"/>
            <a:ext cx="904875"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 Box 35">
            <a:extLst>
              <a:ext uri="{FF2B5EF4-FFF2-40B4-BE49-F238E27FC236}">
                <a16:creationId xmlns:a16="http://schemas.microsoft.com/office/drawing/2014/main" id="{1782ADB9-1E17-4917-B444-014FAC5B93B4}"/>
              </a:ext>
            </a:extLst>
          </p:cNvPr>
          <p:cNvSpPr txBox="1">
            <a:spLocks noChangeArrowheads="1"/>
          </p:cNvSpPr>
          <p:nvPr/>
        </p:nvSpPr>
        <p:spPr bwMode="auto">
          <a:xfrm>
            <a:off x="5562161" y="1595299"/>
            <a:ext cx="2133600" cy="3714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Methacrylic Acid, Additives</a:t>
            </a:r>
          </a:p>
        </p:txBody>
      </p:sp>
      <p:sp>
        <p:nvSpPr>
          <p:cNvPr id="8" name="Text Box 70">
            <a:extLst>
              <a:ext uri="{FF2B5EF4-FFF2-40B4-BE49-F238E27FC236}">
                <a16:creationId xmlns:a16="http://schemas.microsoft.com/office/drawing/2014/main" id="{AFFA767B-605D-43A5-B9EF-1FD86BDB3172}"/>
              </a:ext>
            </a:extLst>
          </p:cNvPr>
          <p:cNvSpPr txBox="1">
            <a:spLocks noChangeArrowheads="1"/>
          </p:cNvSpPr>
          <p:nvPr/>
        </p:nvSpPr>
        <p:spPr bwMode="auto">
          <a:xfrm>
            <a:off x="2807314" y="4442323"/>
            <a:ext cx="2505788" cy="4135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Finished Products ready for packing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26" name="Straight Arrow Connector 25">
            <a:extLst>
              <a:ext uri="{FF2B5EF4-FFF2-40B4-BE49-F238E27FC236}">
                <a16:creationId xmlns:a16="http://schemas.microsoft.com/office/drawing/2014/main" id="{F564ED72-DBAD-4A7A-AFD7-C0C919ABFEC6}"/>
              </a:ext>
            </a:extLst>
          </p:cNvPr>
          <p:cNvCxnSpPr/>
          <p:nvPr/>
        </p:nvCxnSpPr>
        <p:spPr>
          <a:xfrm flipH="1">
            <a:off x="3956577" y="4108947"/>
            <a:ext cx="9525"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12">
            <a:extLst>
              <a:ext uri="{FF2B5EF4-FFF2-40B4-BE49-F238E27FC236}">
                <a16:creationId xmlns:a16="http://schemas.microsoft.com/office/drawing/2014/main" id="{25CA2A12-C016-406A-8517-E7E92008C2C8}"/>
              </a:ext>
            </a:extLst>
          </p:cNvPr>
          <p:cNvSpPr>
            <a:spLocks noChangeArrowheads="1"/>
          </p:cNvSpPr>
          <p:nvPr/>
        </p:nvSpPr>
        <p:spPr bwMode="auto">
          <a:xfrm>
            <a:off x="212674" y="1006148"/>
            <a:ext cx="17780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Flow Diagram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7" name="Rectangle 21">
            <a:extLst>
              <a:ext uri="{FF2B5EF4-FFF2-40B4-BE49-F238E27FC236}">
                <a16:creationId xmlns:a16="http://schemas.microsoft.com/office/drawing/2014/main" id="{E2593B38-54AE-4ABE-96BA-7457096A1B80}"/>
              </a:ext>
            </a:extLst>
          </p:cNvPr>
          <p:cNvSpPr>
            <a:spLocks noChangeArrowheads="1"/>
          </p:cNvSpPr>
          <p:nvPr/>
        </p:nvSpPr>
        <p:spPr bwMode="auto">
          <a:xfrm>
            <a:off x="152400" y="1066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2E661480-F492-4ED1-8FBA-7ED5E6413384}"/>
              </a:ext>
            </a:extLst>
          </p:cNvPr>
          <p:cNvSpPr txBox="1"/>
          <p:nvPr/>
        </p:nvSpPr>
        <p:spPr>
          <a:xfrm>
            <a:off x="329048" y="5227395"/>
            <a:ext cx="8446461" cy="1273105"/>
          </a:xfrm>
          <a:prstGeom prst="rect">
            <a:avLst/>
          </a:prstGeom>
          <a:solidFill>
            <a:schemeClr val="accent2">
              <a:lumMod val="60000"/>
              <a:lumOff val="40000"/>
            </a:schemeClr>
          </a:solid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Vinyl Ester Resins are downstream product of Epoxy Resin. Mostly manufacturing companies have their in-house technology and R&amp;D facilities to make formulations. Major reactions are carried out with the help of batch reactor and blender which can be outsourced. Generally Manufacturing process involves mixing of feedstock material in batch reactor and blending with organic solvent such as styrene monomer. There is no technology licensor for the product.</a:t>
            </a:r>
          </a:p>
        </p:txBody>
      </p:sp>
    </p:spTree>
    <p:extLst>
      <p:ext uri="{BB962C8B-B14F-4D97-AF65-F5344CB8AC3E}">
        <p14:creationId xmlns:p14="http://schemas.microsoft.com/office/powerpoint/2010/main" val="1189023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E212D21F-756A-4782-BCE1-94E36FFC867C}"/>
              </a:ext>
            </a:extLst>
          </p:cNvPr>
          <p:cNvSpPr txBox="1">
            <a:spLocks/>
          </p:cNvSpPr>
          <p:nvPr/>
        </p:nvSpPr>
        <p:spPr>
          <a:xfrm>
            <a:off x="0" y="198782"/>
            <a:ext cx="8312071"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10000"/>
              </a:lnSpc>
              <a:spcBef>
                <a:spcPts val="0"/>
              </a:spcBef>
              <a:buNone/>
              <a:defRPr/>
            </a:pP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Ether Resin Monthly Prices, January 2018 Onwards (USD/</a:t>
            </a:r>
            <a:r>
              <a:rPr lang="en-US" sz="1400" b="1" dirty="0" err="1">
                <a:solidFill>
                  <a:sysClr val="windowText" lastClr="000000">
                    <a:lumMod val="85000"/>
                    <a:lumOff val="15000"/>
                  </a:sysClr>
                </a:solidFill>
                <a:latin typeface="Montserrat" panose="02000505000000020004" pitchFamily="2" charset="0"/>
                <a:cs typeface="Arial" panose="020B0604020202020204" pitchFamily="34" charset="0"/>
              </a:rPr>
              <a:t>Tonne</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a:t>
            </a:r>
          </a:p>
        </p:txBody>
      </p:sp>
      <p:graphicFrame>
        <p:nvGraphicFramePr>
          <p:cNvPr id="20" name="Chart 19">
            <a:extLst>
              <a:ext uri="{FF2B5EF4-FFF2-40B4-BE49-F238E27FC236}">
                <a16:creationId xmlns:a16="http://schemas.microsoft.com/office/drawing/2014/main" id="{35032667-D10F-48EA-BC4D-90570506C5BB}"/>
              </a:ext>
            </a:extLst>
          </p:cNvPr>
          <p:cNvGraphicFramePr/>
          <p:nvPr>
            <p:extLst>
              <p:ext uri="{D42A27DB-BD31-4B8C-83A1-F6EECF244321}">
                <p14:modId xmlns:p14="http://schemas.microsoft.com/office/powerpoint/2010/main" val="1931097311"/>
              </p:ext>
            </p:extLst>
          </p:nvPr>
        </p:nvGraphicFramePr>
        <p:xfrm>
          <a:off x="447617" y="1152939"/>
          <a:ext cx="8312071" cy="3114260"/>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a:extLst>
              <a:ext uri="{FF2B5EF4-FFF2-40B4-BE49-F238E27FC236}">
                <a16:creationId xmlns:a16="http://schemas.microsoft.com/office/drawing/2014/main" id="{831FCB3A-4622-4994-99E0-D62FD0874DA5}"/>
              </a:ext>
            </a:extLst>
          </p:cNvPr>
          <p:cNvSpPr/>
          <p:nvPr/>
        </p:nvSpPr>
        <p:spPr>
          <a:xfrm>
            <a:off x="370120" y="4415424"/>
            <a:ext cx="8389568" cy="19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ea typeface="Calibri" panose="020F0502020204030204" pitchFamily="34" charset="0"/>
                <a:cs typeface="Times New Roman" panose="02020603050405020304" pitchFamily="18" charset="0"/>
              </a:rPr>
              <a:t>Discussions of Vinyl Ether Resins (VER) remained firm since the beginning of 2021 following the pickup in market activities as the economy significantly rebounded from Covid repercussions. However, the increment has been marginal yet consistent due to constraint fluctuations in base </a:t>
            </a:r>
            <a:r>
              <a:rPr lang="en-US" sz="1600" dirty="0" err="1">
                <a:effectLst/>
                <a:ea typeface="Calibri" panose="020F0502020204030204" pitchFamily="34" charset="0"/>
                <a:cs typeface="Times New Roman" panose="02020603050405020304" pitchFamily="18" charset="0"/>
              </a:rPr>
              <a:t>Novolac</a:t>
            </a:r>
            <a:r>
              <a:rPr lang="en-US" sz="1600" dirty="0">
                <a:effectLst/>
                <a:ea typeface="Calibri" panose="020F0502020204030204" pitchFamily="34" charset="0"/>
                <a:cs typeface="Times New Roman" panose="02020603050405020304" pitchFamily="18" charset="0"/>
              </a:rPr>
              <a:t> costs. There has not been an adverse impact on the second wave of Covid in India, as the demand remained consistent from packaging sector amidst favorable consumer sentiments. Thus, after showcasing a marginal dullness in May, Prices again revived in June following the resumption in market activities across the nation. Besides, soaring freight cost along several trade routes since the beginning FY 2022 has also contributed to raise its values at times of prevalent demand pattern.</a:t>
            </a:r>
            <a:endParaRPr lang="en-US" sz="1600" dirty="0"/>
          </a:p>
        </p:txBody>
      </p:sp>
    </p:spTree>
    <p:extLst>
      <p:ext uri="{BB962C8B-B14F-4D97-AF65-F5344CB8AC3E}">
        <p14:creationId xmlns:p14="http://schemas.microsoft.com/office/powerpoint/2010/main" val="3880656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906CF5DD-5964-4F6B-8CC0-2B13FA97008C}"/>
              </a:ext>
            </a:extLst>
          </p:cNvPr>
          <p:cNvGraphicFramePr/>
          <p:nvPr>
            <p:extLst>
              <p:ext uri="{D42A27DB-BD31-4B8C-83A1-F6EECF244321}">
                <p14:modId xmlns:p14="http://schemas.microsoft.com/office/powerpoint/2010/main" val="2644463276"/>
              </p:ext>
            </p:extLst>
          </p:nvPr>
        </p:nvGraphicFramePr>
        <p:xfrm>
          <a:off x="185531" y="1176869"/>
          <a:ext cx="8556487" cy="32568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E4032CDC-BAC3-494F-AC79-786CE2FD6E07}"/>
              </a:ext>
            </a:extLst>
          </p:cNvPr>
          <p:cNvSpPr/>
          <p:nvPr/>
        </p:nvSpPr>
        <p:spPr>
          <a:xfrm>
            <a:off x="185531" y="4599320"/>
            <a:ext cx="8556487" cy="1739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latin typeface="Calibri" panose="020F0502020204030204" pitchFamily="34" charset="0"/>
                <a:ea typeface="Calibri" panose="020F0502020204030204" pitchFamily="34" charset="0"/>
                <a:cs typeface="Times New Roman" panose="02020603050405020304" pitchFamily="18" charset="0"/>
              </a:rPr>
              <a:t>Sharp fall in values of upstream crude in 2016 hampered the performance of the overall chemical and petrochemical sector leading to a drop in prices of Vinyl Ester Resins (VER) along with various other products. Its market fundamentals revived significantly in FY17 following sharp rebound in market activities. However, in FY19 and FY20 prices remained in a stable to narrow range amidst the uncertainty prevailing from stable feedstock and muted demand pattern. In FY21, VER witnessed a marginal dive again, due to ground-breaking fall in crude values and devastating hit on the global economy in wake of the Covid outbreak. </a:t>
            </a:r>
            <a:endParaRPr lang="en-US" sz="1600" dirty="0"/>
          </a:p>
        </p:txBody>
      </p:sp>
      <p:sp>
        <p:nvSpPr>
          <p:cNvPr id="8" name="Text Placeholder 1">
            <a:extLst>
              <a:ext uri="{FF2B5EF4-FFF2-40B4-BE49-F238E27FC236}">
                <a16:creationId xmlns:a16="http://schemas.microsoft.com/office/drawing/2014/main" id="{D5985D2B-9844-4DF0-BC5B-7F6597C734B3}"/>
              </a:ext>
            </a:extLst>
          </p:cNvPr>
          <p:cNvSpPr txBox="1">
            <a:spLocks/>
          </p:cNvSpPr>
          <p:nvPr/>
        </p:nvSpPr>
        <p:spPr>
          <a:xfrm>
            <a:off x="176781" y="193795"/>
            <a:ext cx="10485120"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20000"/>
              </a:lnSpc>
              <a:spcBef>
                <a:spcPts val="0"/>
              </a:spcBef>
              <a:buNone/>
              <a:defRPr/>
            </a:pP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India Vinyl Ether Resin Yearly Prices, July 2010 Onwards (INR/</a:t>
            </a:r>
            <a:r>
              <a:rPr lang="en-US" sz="1400" b="1" dirty="0" err="1">
                <a:solidFill>
                  <a:sysClr val="windowText" lastClr="000000">
                    <a:lumMod val="85000"/>
                    <a:lumOff val="15000"/>
                  </a:sysClr>
                </a:solidFill>
                <a:latin typeface="Montserrat" panose="02000505000000020004" pitchFamily="2" charset="0"/>
                <a:cs typeface="Arial" panose="020B0604020202020204" pitchFamily="34" charset="0"/>
              </a:rPr>
              <a:t>Tonne</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a:t>
            </a:r>
          </a:p>
        </p:txBody>
      </p:sp>
    </p:spTree>
    <p:extLst>
      <p:ext uri="{BB962C8B-B14F-4D97-AF65-F5344CB8AC3E}">
        <p14:creationId xmlns:p14="http://schemas.microsoft.com/office/powerpoint/2010/main" val="2034864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EDA30-A12B-41C1-9C6C-3A61E2EB1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0"/>
            <a:ext cx="9144001" cy="4733891"/>
          </a:xfrm>
          <a:prstGeom prst="rect">
            <a:avLst/>
          </a:prstGeom>
        </p:spPr>
      </p:pic>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9802"/>
            <a:ext cx="9144000" cy="3164823"/>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548705"/>
            <a:ext cx="513748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defTabSz="914400" rtl="0" eaLnBrk="1" fontAlgn="auto" latinLnBrk="0" hangingPunct="1">
              <a:lnSpc>
                <a:spcPct val="100000"/>
              </a:lnSpc>
              <a:spcBef>
                <a:spcPts val="0"/>
              </a:spcBef>
              <a:spcAft>
                <a:spcPts val="0"/>
              </a:spcAft>
              <a:buClrTx/>
              <a:buSzTx/>
              <a:buFontTx/>
              <a:buNone/>
              <a:tabLst/>
              <a:defRPr/>
            </a:pPr>
            <a:r>
              <a:rPr lang="en-US" sz="2200" b="1" kern="0" dirty="0">
                <a:solidFill>
                  <a:srgbClr val="44546A">
                    <a:lumMod val="25000"/>
                  </a:srgbClr>
                </a:solidFill>
                <a:latin typeface="Arial" panose="020B0604020202020204" pitchFamily="34" charset="0"/>
                <a:cs typeface="Arial" panose="020B0604020202020204" pitchFamily="34" charset="0"/>
              </a:rPr>
              <a:t>Customer Analysis</a:t>
            </a:r>
          </a:p>
          <a:p>
            <a:pPr marL="0" marR="0" lvl="1" indent="0"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318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321721784"/>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Reichhold</a:t>
                      </a:r>
                      <a:r>
                        <a:rPr lang="en-US" sz="1000" b="0" i="0" u="none" strike="noStrike" dirty="0">
                          <a:solidFill>
                            <a:srgbClr val="3B3838"/>
                          </a:solidFill>
                          <a:effectLst/>
                          <a:latin typeface="Arial" panose="020B0604020202020204" pitchFamily="34" charset="0"/>
                        </a:rPr>
                        <a:t>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Tianjin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Reichhold</a:t>
                      </a:r>
                      <a:r>
                        <a:rPr lang="en-US" sz="1000" b="0" i="0" u="none" strike="noStrike" dirty="0">
                          <a:solidFill>
                            <a:srgbClr val="3B3838"/>
                          </a:solidFill>
                          <a:effectLst/>
                          <a:latin typeface="Arial" panose="020B0604020202020204" pitchFamily="34" charset="0"/>
                        </a:rPr>
                        <a:t> Polymers Tianjin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2,634.48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Carborundum Universal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da-DK" sz="1000" b="0" i="0" u="none" strike="noStrike" dirty="0">
                          <a:solidFill>
                            <a:srgbClr val="3B3838"/>
                          </a:solidFill>
                          <a:effectLst/>
                          <a:latin typeface="Arial" panose="020B0604020202020204" pitchFamily="34" charset="0"/>
                        </a:rPr>
                        <a:t>Swancor Ind M Sdn Bhd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Malaysia/Taiwan/China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588.17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2.23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Orson Chemicals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da-DK" sz="1000" b="0" i="0" u="none" strike="noStrike" dirty="0">
                          <a:solidFill>
                            <a:srgbClr val="3B3838"/>
                          </a:solidFill>
                          <a:effectLst/>
                          <a:latin typeface="Arial" panose="020B0604020202020204" pitchFamily="34" charset="0"/>
                        </a:rPr>
                        <a:t>Swancor Ind M Sdn Bhd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Malaysia/Taiwan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1,052.25</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2.56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Sunrise Industries India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Jiangsu</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Jinling</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Aoc</a:t>
                      </a:r>
                      <a:r>
                        <a:rPr lang="en-US" sz="1000" b="0" i="0" u="none" strike="noStrike" dirty="0">
                          <a:solidFill>
                            <a:srgbClr val="3B3838"/>
                          </a:solidFill>
                          <a:effectLst/>
                          <a:latin typeface="Arial" panose="020B0604020202020204" pitchFamily="34" charset="0"/>
                        </a:rPr>
                        <a:t> Resins Co Ltd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China/Thailand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369.60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3.52</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Rex Resins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34.20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687820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1611503196"/>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Vibrant </a:t>
                      </a:r>
                      <a:r>
                        <a:rPr lang="en-US" sz="1000" b="0" i="0" u="none" strike="noStrike" dirty="0" err="1">
                          <a:solidFill>
                            <a:srgbClr val="3B3838"/>
                          </a:solidFill>
                          <a:effectLst/>
                          <a:latin typeface="Arial" panose="020B0604020202020204" pitchFamily="34" charset="0"/>
                        </a:rPr>
                        <a:t>Specialities</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Synthomer</a:t>
                      </a:r>
                      <a:r>
                        <a:rPr lang="en-US" sz="1000" b="0" i="0" u="none" strike="noStrike" dirty="0">
                          <a:solidFill>
                            <a:srgbClr val="3B3838"/>
                          </a:solidFill>
                          <a:effectLst/>
                          <a:latin typeface="Arial" panose="020B0604020202020204" pitchFamily="34" charset="0"/>
                        </a:rPr>
                        <a:t> Trading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France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40.50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2.21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Chemical Process </a:t>
                      </a:r>
                      <a:r>
                        <a:rPr lang="en-US" sz="1000" b="0" i="0" u="none" strike="noStrike" dirty="0" err="1">
                          <a:solidFill>
                            <a:srgbClr val="3B3838"/>
                          </a:solidFill>
                          <a:effectLst/>
                          <a:latin typeface="Arial" panose="020B0604020202020204" pitchFamily="34" charset="0"/>
                        </a:rPr>
                        <a:t>Equipments</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Benicarló</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Ineos</a:t>
                      </a:r>
                      <a:r>
                        <a:rPr lang="en-US" sz="1000" b="0" i="0" u="none" strike="noStrike" dirty="0">
                          <a:solidFill>
                            <a:srgbClr val="3B3838"/>
                          </a:solidFill>
                          <a:effectLst/>
                          <a:latin typeface="Arial" panose="020B0604020202020204" pitchFamily="34" charset="0"/>
                        </a:rPr>
                        <a:t> Composites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Spain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471.97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5.74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Nagase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Kawasaki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Showa Highpolymer Singapore Pte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Japan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243.81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3.01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Dakle</a:t>
                      </a:r>
                      <a:r>
                        <a:rPr lang="en-US" sz="1000" b="0" i="0" u="none" strike="noStrike" dirty="0">
                          <a:solidFill>
                            <a:srgbClr val="3B3838"/>
                          </a:solidFill>
                          <a:effectLst/>
                          <a:latin typeface="Arial" panose="020B0604020202020204" pitchFamily="34" charset="0"/>
                        </a:rPr>
                        <a:t> Industrial Plastics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Z To Order 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32.00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Basf</a:t>
                      </a:r>
                      <a:r>
                        <a:rPr lang="en-US" sz="1000" b="0" i="0" u="none" strike="noStrike" dirty="0">
                          <a:solidFill>
                            <a:srgbClr val="3B3838"/>
                          </a:solidFill>
                          <a:effectLst/>
                          <a:latin typeface="Arial" panose="020B0604020202020204" pitchFamily="34" charset="0"/>
                        </a:rPr>
                        <a:t> India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Dubai</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Basf</a:t>
                      </a:r>
                      <a:r>
                        <a:rPr lang="en-US" sz="1000" b="0" i="0" u="none" strike="noStrike" dirty="0">
                          <a:solidFill>
                            <a:srgbClr val="3B3838"/>
                          </a:solidFill>
                          <a:effectLst/>
                          <a:latin typeface="Arial" panose="020B0604020202020204" pitchFamily="34" charset="0"/>
                        </a:rPr>
                        <a:t> Construction Chemicals </a:t>
                      </a:r>
                      <a:r>
                        <a:rPr lang="en-US" sz="1000" b="0" i="0" u="none" strike="noStrike" dirty="0" err="1">
                          <a:solidFill>
                            <a:srgbClr val="3B3838"/>
                          </a:solidFill>
                          <a:effectLst/>
                          <a:latin typeface="Arial" panose="020B0604020202020204" pitchFamily="34" charset="0"/>
                        </a:rPr>
                        <a:t>Uae</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Llc</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Arab Emirates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24.27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11.26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775213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32586"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the global  Vinyl Ester Resin market, overall market size and segmental market size.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TechSci formulated a detailed discussion guide.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TechSci conducted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about the global </a:t>
            </a:r>
            <a:r>
              <a:rPr lang="en-IN" altLang="ko-KR" sz="800" b="1" dirty="0">
                <a:solidFill>
                  <a:srgbClr val="E7E6E6">
                    <a:lumMod val="25000"/>
                  </a:srgbClr>
                </a:solidFill>
                <a:latin typeface="Calibri" panose="020F0502020204030204"/>
                <a:ea typeface="맑은 고딕" panose="020B0503020000020004" pitchFamily="34" charset="-127"/>
                <a:cs typeface="Arial" pitchFamily="34" charset="0"/>
              </a:rPr>
              <a:t>bisphenol  S</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 market.</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TechSci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spTree>
    <p:extLst>
      <p:ext uri="{BB962C8B-B14F-4D97-AF65-F5344CB8AC3E}">
        <p14:creationId xmlns:p14="http://schemas.microsoft.com/office/powerpoint/2010/main" val="1044432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139430604"/>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Apex Printing Sleeves India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Collierville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Aoc</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Llc</a:t>
                      </a:r>
                      <a:r>
                        <a:rPr lang="en-US" sz="1000" b="0" i="0" u="none" strike="noStrike" dirty="0">
                          <a:solidFill>
                            <a:srgbClr val="3B3838"/>
                          </a:solidFill>
                          <a:effectLst/>
                          <a:latin typeface="Arial" panose="020B0604020202020204" pitchFamily="34" charset="0"/>
                        </a:rPr>
                        <a:t>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States Of America, Poland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28.03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7.09</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Devi Polymers Private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9.20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Emerald Performance Chemical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Mahindra </a:t>
                      </a:r>
                      <a:r>
                        <a:rPr lang="en-US" sz="1000" b="0" i="0" u="none" strike="noStrike" dirty="0" err="1">
                          <a:solidFill>
                            <a:srgbClr val="3B3838"/>
                          </a:solidFill>
                          <a:effectLst/>
                          <a:latin typeface="Arial" panose="020B0604020202020204" pitchFamily="34" charset="0"/>
                        </a:rPr>
                        <a:t>Cie</a:t>
                      </a:r>
                      <a:r>
                        <a:rPr lang="en-US" sz="1000" b="0" i="0" u="none" strike="noStrike" dirty="0">
                          <a:solidFill>
                            <a:srgbClr val="3B3838"/>
                          </a:solidFill>
                          <a:effectLst/>
                          <a:latin typeface="Arial" panose="020B0604020202020204" pitchFamily="34" charset="0"/>
                        </a:rPr>
                        <a:t> Automotive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Swancor</a:t>
                      </a:r>
                      <a:r>
                        <a:rPr lang="en-US" sz="1000" b="0" i="0" u="none" strike="noStrike" dirty="0">
                          <a:solidFill>
                            <a:srgbClr val="3B3838"/>
                          </a:solidFill>
                          <a:effectLst/>
                          <a:latin typeface="Arial" panose="020B0604020202020204" pitchFamily="34" charset="0"/>
                        </a:rPr>
                        <a:t> Highpolymer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Epp Composites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48.00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526083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52129791"/>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Hindustan Zinc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 Nonferrous Metal </a:t>
                      </a:r>
                      <a:r>
                        <a:rPr lang="en-US" sz="1000" b="0" i="0" u="none" strike="noStrike" dirty="0" err="1">
                          <a:solidFill>
                            <a:srgbClr val="3B3838"/>
                          </a:solidFill>
                          <a:effectLst/>
                          <a:latin typeface="Arial" panose="020B0604020202020204" pitchFamily="34" charset="0"/>
                        </a:rPr>
                        <a:t>Industrys</a:t>
                      </a:r>
                      <a:r>
                        <a:rPr lang="en-US" sz="1000" b="0" i="0" u="none" strike="noStrike" dirty="0">
                          <a:solidFill>
                            <a:srgbClr val="3B3838"/>
                          </a:solidFill>
                          <a:effectLst/>
                          <a:latin typeface="Arial" panose="020B0604020202020204" pitchFamily="34" charset="0"/>
                        </a:rPr>
                        <a:t> Foreign </a:t>
                      </a:r>
                      <a:r>
                        <a:rPr lang="en-US" sz="1000" b="0" i="0" u="none" strike="noStrike" dirty="0" err="1">
                          <a:solidFill>
                            <a:srgbClr val="3B3838"/>
                          </a:solidFill>
                          <a:effectLst/>
                          <a:latin typeface="Arial" panose="020B0604020202020204" pitchFamily="34" charset="0"/>
                        </a:rPr>
                        <a:t>Engineeri</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7.11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Jrd</a:t>
                      </a:r>
                      <a:r>
                        <a:rPr lang="en-US" sz="1000" b="0" i="0" u="none" strike="noStrike" dirty="0">
                          <a:solidFill>
                            <a:srgbClr val="3B3838"/>
                          </a:solidFill>
                          <a:effectLst/>
                          <a:latin typeface="Arial" panose="020B0604020202020204" pitchFamily="34" charset="0"/>
                        </a:rPr>
                        <a:t> Polymer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Collierville</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Aliancys</a:t>
                      </a:r>
                      <a:r>
                        <a:rPr lang="en-US" sz="1000" b="0" i="0" u="none" strike="noStrike" dirty="0">
                          <a:solidFill>
                            <a:srgbClr val="3B3838"/>
                          </a:solidFill>
                          <a:effectLst/>
                          <a:latin typeface="Arial" panose="020B0604020202020204" pitchFamily="34" charset="0"/>
                        </a:rPr>
                        <a:t> Ag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France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16.05</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3.87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Kalinga </a:t>
                      </a:r>
                      <a:r>
                        <a:rPr lang="en-US" sz="1000" b="0" i="0" u="none" strike="noStrike" dirty="0" err="1">
                          <a:solidFill>
                            <a:srgbClr val="3B3838"/>
                          </a:solidFill>
                          <a:effectLst/>
                          <a:latin typeface="Arial" panose="020B0604020202020204" pitchFamily="34" charset="0"/>
                        </a:rPr>
                        <a:t>Inceptum</a:t>
                      </a:r>
                      <a:r>
                        <a:rPr lang="en-US" sz="1000" b="0" i="0" u="none" strike="noStrike" dirty="0">
                          <a:solidFill>
                            <a:srgbClr val="3B3838"/>
                          </a:solidFill>
                          <a:effectLst/>
                          <a:latin typeface="Arial" panose="020B0604020202020204" pitchFamily="34" charset="0"/>
                        </a:rPr>
                        <a:t> Private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2.06</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2.94</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Novolac</a:t>
                      </a:r>
                      <a:r>
                        <a:rPr lang="en-US" sz="1000" b="0" i="0" u="none" strike="noStrike" dirty="0">
                          <a:solidFill>
                            <a:srgbClr val="3B3838"/>
                          </a:solidFill>
                          <a:effectLst/>
                          <a:latin typeface="Arial" panose="020B0604020202020204" pitchFamily="34" charset="0"/>
                        </a:rPr>
                        <a:t>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Mahindra </a:t>
                      </a:r>
                      <a:r>
                        <a:rPr lang="en-US" sz="1000" b="0" i="0" u="none" strike="noStrike" dirty="0" err="1">
                          <a:solidFill>
                            <a:srgbClr val="3B3838"/>
                          </a:solidFill>
                          <a:effectLst/>
                          <a:latin typeface="Arial" panose="020B0604020202020204" pitchFamily="34" charset="0"/>
                        </a:rPr>
                        <a:t>Cie</a:t>
                      </a:r>
                      <a:r>
                        <a:rPr lang="en-US" sz="1000" b="0" i="0" u="none" strike="noStrike" dirty="0">
                          <a:solidFill>
                            <a:srgbClr val="3B3838"/>
                          </a:solidFill>
                          <a:effectLst/>
                          <a:latin typeface="Arial" panose="020B0604020202020204" pitchFamily="34" charset="0"/>
                        </a:rPr>
                        <a:t> Automotive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Nantou</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M S </a:t>
                      </a:r>
                      <a:r>
                        <a:rPr lang="en-US" sz="1000" b="0" i="0" u="none" strike="noStrike" dirty="0" err="1">
                          <a:solidFill>
                            <a:srgbClr val="3B3838"/>
                          </a:solidFill>
                          <a:effectLst/>
                          <a:latin typeface="Arial" panose="020B0604020202020204" pitchFamily="34" charset="0"/>
                        </a:rPr>
                        <a:t>Swancor</a:t>
                      </a:r>
                      <a:r>
                        <a:rPr lang="en-US" sz="1000" b="0" i="0" u="none" strike="noStrike" dirty="0">
                          <a:solidFill>
                            <a:srgbClr val="3B3838"/>
                          </a:solidFill>
                          <a:effectLst/>
                          <a:latin typeface="Arial" panose="020B0604020202020204" pitchFamily="34" charset="0"/>
                        </a:rPr>
                        <a:t> Highpolymer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3.10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Future Pipe Industries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Egypt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Kaohsiung</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Eternal Materials Co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600.00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2.73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593409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Global – Vinyl Ester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531958948"/>
              </p:ext>
            </p:extLst>
          </p:nvPr>
        </p:nvGraphicFramePr>
        <p:xfrm>
          <a:off x="172279" y="1437119"/>
          <a:ext cx="8772938" cy="4923925"/>
        </p:xfrm>
        <a:graphic>
          <a:graphicData uri="http://schemas.openxmlformats.org/drawingml/2006/table">
            <a:tbl>
              <a:tblPr firstRow="1" bandRow="1">
                <a:tableStyleId>{93296810-A885-4BE3-A3E7-6D5BEEA58F35}</a:tableStyleId>
              </a:tblPr>
              <a:tblGrid>
                <a:gridCol w="565623">
                  <a:extLst>
                    <a:ext uri="{9D8B030D-6E8A-4147-A177-3AD203B41FA5}">
                      <a16:colId xmlns:a16="http://schemas.microsoft.com/office/drawing/2014/main" val="2691123087"/>
                    </a:ext>
                  </a:extLst>
                </a:gridCol>
                <a:gridCol w="1076758">
                  <a:extLst>
                    <a:ext uri="{9D8B030D-6E8A-4147-A177-3AD203B41FA5}">
                      <a16:colId xmlns:a16="http://schemas.microsoft.com/office/drawing/2014/main" val="2950135456"/>
                    </a:ext>
                  </a:extLst>
                </a:gridCol>
                <a:gridCol w="921119">
                  <a:extLst>
                    <a:ext uri="{9D8B030D-6E8A-4147-A177-3AD203B41FA5}">
                      <a16:colId xmlns:a16="http://schemas.microsoft.com/office/drawing/2014/main" val="979710789"/>
                    </a:ext>
                  </a:extLst>
                </a:gridCol>
                <a:gridCol w="1013981">
                  <a:extLst>
                    <a:ext uri="{9D8B030D-6E8A-4147-A177-3AD203B41FA5}">
                      <a16:colId xmlns:a16="http://schemas.microsoft.com/office/drawing/2014/main" val="1671684372"/>
                    </a:ext>
                  </a:extLst>
                </a:gridCol>
                <a:gridCol w="835015">
                  <a:extLst>
                    <a:ext uri="{9D8B030D-6E8A-4147-A177-3AD203B41FA5}">
                      <a16:colId xmlns:a16="http://schemas.microsoft.com/office/drawing/2014/main" val="1204854445"/>
                    </a:ext>
                  </a:extLst>
                </a:gridCol>
                <a:gridCol w="998359">
                  <a:extLst>
                    <a:ext uri="{9D8B030D-6E8A-4147-A177-3AD203B41FA5}">
                      <a16:colId xmlns:a16="http://schemas.microsoft.com/office/drawing/2014/main" val="2061707646"/>
                    </a:ext>
                  </a:extLst>
                </a:gridCol>
                <a:gridCol w="773122">
                  <a:extLst>
                    <a:ext uri="{9D8B030D-6E8A-4147-A177-3AD203B41FA5}">
                      <a16:colId xmlns:a16="http://schemas.microsoft.com/office/drawing/2014/main" val="4180716950"/>
                    </a:ext>
                  </a:extLst>
                </a:gridCol>
                <a:gridCol w="948328">
                  <a:extLst>
                    <a:ext uri="{9D8B030D-6E8A-4147-A177-3AD203B41FA5}">
                      <a16:colId xmlns:a16="http://schemas.microsoft.com/office/drawing/2014/main" val="186303037"/>
                    </a:ext>
                  </a:extLst>
                </a:gridCol>
                <a:gridCol w="777864">
                  <a:extLst>
                    <a:ext uri="{9D8B030D-6E8A-4147-A177-3AD203B41FA5}">
                      <a16:colId xmlns:a16="http://schemas.microsoft.com/office/drawing/2014/main" val="4104300695"/>
                    </a:ext>
                  </a:extLst>
                </a:gridCol>
                <a:gridCol w="862769">
                  <a:extLst>
                    <a:ext uri="{9D8B030D-6E8A-4147-A177-3AD203B41FA5}">
                      <a16:colId xmlns:a16="http://schemas.microsoft.com/office/drawing/2014/main" val="1097734967"/>
                    </a:ext>
                  </a:extLst>
                </a:gridCol>
              </a:tblGrid>
              <a:tr h="1159990">
                <a:tc>
                  <a:txBody>
                    <a:bodyPr/>
                    <a:lstStyle/>
                    <a:p>
                      <a:pPr algn="ctr" rtl="0" fontAlgn="ctr"/>
                      <a:r>
                        <a:rPr lang="en-US" sz="1000" b="1" i="0" u="none" strike="noStrike" dirty="0">
                          <a:solidFill>
                            <a:srgbClr val="0D0D0D"/>
                          </a:solidFill>
                          <a:effectLst/>
                          <a:latin typeface="Arial" panose="020B0604020202020204" pitchFamily="34" charset="0"/>
                        </a:rPr>
                        <a:t>Year</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Product Description</a:t>
                      </a:r>
                    </a:p>
                  </a:txBody>
                  <a:tcPr marL="9525" marR="9525" marT="9525" marB="0" anchor="ctr">
                    <a:solidFill>
                      <a:srgbClr val="C6CFDC"/>
                    </a:solidFill>
                  </a:tcPr>
                </a:tc>
                <a:tc>
                  <a:txBody>
                    <a:bodyPr/>
                    <a:lstStyle/>
                    <a:p>
                      <a:pPr algn="ctr" rtl="0" fontAlgn="ctr"/>
                      <a:r>
                        <a:rPr lang="en-US" sz="1000" b="1" i="0" u="none" strike="noStrike">
                          <a:solidFill>
                            <a:srgbClr val="0D0D0D"/>
                          </a:solidFill>
                          <a:effectLst/>
                          <a:latin typeface="Arial" panose="020B0604020202020204" pitchFamily="34" charset="0"/>
                        </a:rPr>
                        <a:t>Customer / Distributor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Destination Country</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Plant Location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Supplier Name</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Shipment Origin</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Annual Off-take Quantity (</a:t>
                      </a:r>
                      <a:r>
                        <a:rPr lang="en-US" sz="1000" b="1" i="0" u="none" strike="noStrike" dirty="0" err="1">
                          <a:solidFill>
                            <a:srgbClr val="0D0D0D"/>
                          </a:solidFill>
                          <a:effectLst/>
                          <a:latin typeface="Arial" panose="020B0604020202020204" pitchFamily="34" charset="0"/>
                        </a:rPr>
                        <a:t>Tonnes</a:t>
                      </a:r>
                      <a:r>
                        <a:rPr lang="en-US" sz="1000" b="1" i="0" u="none" strike="noStrike" dirty="0">
                          <a:solidFill>
                            <a:srgbClr val="0D0D0D"/>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Price(</a:t>
                      </a:r>
                      <a:r>
                        <a:rPr lang="en-US" sz="1000" b="1" i="0" u="none" strike="noStrike" dirty="0">
                          <a:solidFill>
                            <a:srgbClr val="3B3838"/>
                          </a:solidFill>
                          <a:effectLst/>
                          <a:latin typeface="Arial" panose="020B0604020202020204" pitchFamily="34" charset="0"/>
                        </a:rPr>
                        <a:t>INR/</a:t>
                      </a:r>
                      <a:r>
                        <a:rPr lang="en-US" sz="1000" b="1" i="0" u="none" strike="noStrike" dirty="0" err="1">
                          <a:solidFill>
                            <a:srgbClr val="3B3838"/>
                          </a:solidFill>
                          <a:effectLst/>
                          <a:latin typeface="Arial" panose="020B0604020202020204" pitchFamily="34" charset="0"/>
                        </a:rPr>
                        <a:t>Tonnes</a:t>
                      </a:r>
                      <a:r>
                        <a:rPr lang="en-US" sz="1000" b="1" i="0" u="none" strike="noStrike" dirty="0">
                          <a:solidFill>
                            <a:srgbClr val="3B3838"/>
                          </a:solidFill>
                          <a:effectLst/>
                          <a:latin typeface="Arial" panose="020B0604020202020204" pitchFamily="34" charset="0"/>
                        </a:rPr>
                        <a:t>)</a:t>
                      </a:r>
                      <a:endParaRPr lang="en-US" sz="1000" b="1" i="0" u="none" strike="noStrike" dirty="0">
                        <a:solidFill>
                          <a:srgbClr val="0D0D0D"/>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1" i="0" u="none" strike="noStrike" dirty="0">
                          <a:solidFill>
                            <a:srgbClr val="0D0D0D"/>
                          </a:solidFill>
                          <a:effectLst/>
                          <a:latin typeface="Arial" panose="020B0604020202020204" pitchFamily="34" charset="0"/>
                        </a:rPr>
                        <a:t>Incoterms</a:t>
                      </a:r>
                    </a:p>
                  </a:txBody>
                  <a:tcPr marL="9525" marR="9525" marT="9525" marB="0" anchor="ctr">
                    <a:solidFill>
                      <a:srgbClr val="C6CFDC"/>
                    </a:solidFill>
                  </a:tcPr>
                </a:tc>
                <a:extLst>
                  <a:ext uri="{0D108BD9-81ED-4DB2-BD59-A6C34878D82A}">
                    <a16:rowId xmlns:a16="http://schemas.microsoft.com/office/drawing/2014/main" val="3043530067"/>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Arabian AMIANTIT Company</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Shanghai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Sino Polymer</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1,440.00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5.83</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 A F </a:t>
                      </a:r>
                      <a:r>
                        <a:rPr lang="en-US" sz="1000" b="0" i="0" u="none" strike="noStrike" dirty="0" err="1">
                          <a:solidFill>
                            <a:srgbClr val="3B3838"/>
                          </a:solidFill>
                          <a:effectLst/>
                          <a:latin typeface="Arial" panose="020B0604020202020204" pitchFamily="34" charset="0"/>
                        </a:rPr>
                        <a:t>F</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Polymech</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Sri Lanka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Dubai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Scott Bader Middle East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United Arab Emirates</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7.61</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4.50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Edgeng</a:t>
                      </a:r>
                      <a:r>
                        <a:rPr lang="en-US" sz="1000" b="0" i="0" u="none" strike="noStrike" dirty="0">
                          <a:solidFill>
                            <a:srgbClr val="3B3838"/>
                          </a:solidFill>
                          <a:effectLst/>
                          <a:latin typeface="Arial" panose="020B0604020202020204" pitchFamily="34" charset="0"/>
                        </a:rPr>
                        <a:t> Pvt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Sri Lanka</a:t>
                      </a:r>
                    </a:p>
                  </a:txBody>
                  <a:tcPr marL="9525" marR="9525" marT="9525" marB="0" anchor="ctr">
                    <a:solidFill>
                      <a:srgbClr val="C6CFDC"/>
                    </a:solidFill>
                  </a:tcPr>
                </a:tc>
                <a:tc>
                  <a:txBody>
                    <a:bodyPr/>
                    <a:lstStyle/>
                    <a:p>
                      <a:pPr algn="ctr" rtl="0" fontAlgn="ctr"/>
                      <a:r>
                        <a:rPr lang="en-US" sz="1000" b="0" i="0" u="none" strike="noStrike" dirty="0" err="1">
                          <a:solidFill>
                            <a:srgbClr val="3B3838"/>
                          </a:solidFill>
                          <a:effectLst/>
                          <a:latin typeface="Arial" panose="020B0604020202020204" pitchFamily="34" charset="0"/>
                        </a:rPr>
                        <a:t>Sungei</a:t>
                      </a:r>
                      <a:r>
                        <a:rPr lang="en-US" sz="1000" b="0" i="0" u="none" strike="noStrike" dirty="0">
                          <a:solidFill>
                            <a:srgbClr val="3B3838"/>
                          </a:solidFill>
                          <a:effectLst/>
                          <a:latin typeface="Arial" panose="020B0604020202020204" pitchFamily="34" charset="0"/>
                        </a:rPr>
                        <a:t> </a:t>
                      </a:r>
                      <a:r>
                        <a:rPr lang="en-US" sz="1000" b="0" i="0" u="none" strike="noStrike" dirty="0" err="1">
                          <a:solidFill>
                            <a:srgbClr val="3B3838"/>
                          </a:solidFill>
                          <a:effectLst/>
                          <a:latin typeface="Arial" panose="020B0604020202020204" pitchFamily="34" charset="0"/>
                        </a:rPr>
                        <a:t>Kadut</a:t>
                      </a:r>
                      <a:endParaRPr lang="en-US" sz="1000" b="0" i="0" u="none" strike="noStrike" dirty="0">
                        <a:solidFill>
                          <a:srgbClr val="3B3838"/>
                        </a:solidFill>
                        <a:effectLst/>
                        <a:latin typeface="Arial" panose="020B0604020202020204" pitchFamily="34" charset="0"/>
                      </a:endParaRP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Wee Tee Tong Chemicals Pte Ltd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Singapore</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3.00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2.58</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Bin Tariq (Pvt)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Shanghai</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Changzhou Pro-tech Trade </a:t>
                      </a:r>
                      <a:r>
                        <a:rPr lang="en-US" sz="1000" b="0" i="0" u="none" strike="noStrike" dirty="0" err="1">
                          <a:solidFill>
                            <a:srgbClr val="3B3838"/>
                          </a:solidFill>
                          <a:effectLst/>
                          <a:latin typeface="Arial" panose="020B0604020202020204" pitchFamily="34" charset="0"/>
                        </a:rPr>
                        <a:t>Co.,Ltd</a:t>
                      </a:r>
                      <a:r>
                        <a:rPr lang="en-US" sz="1000" b="0" i="0" u="none" strike="noStrike" dirty="0">
                          <a:solidFill>
                            <a:srgbClr val="3B3838"/>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14.40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2.37</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52787">
                <a:tc>
                  <a:txBody>
                    <a:bodyPr/>
                    <a:lstStyle/>
                    <a:p>
                      <a:pPr algn="ctr" rtl="0" fontAlgn="ctr"/>
                      <a:r>
                        <a:rPr lang="en-US" sz="1000" b="0" i="0" u="none" strike="noStrike" dirty="0">
                          <a:solidFill>
                            <a:srgbClr val="3B3838"/>
                          </a:solidFill>
                          <a:effectLst/>
                          <a:latin typeface="Arial" panose="020B0604020202020204" pitchFamily="34" charset="0"/>
                        </a:rPr>
                        <a:t>2020    </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Bisphenol-a Type Epoxy Vinyl Ester Resin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Fiber Craft </a:t>
                      </a:r>
                      <a:r>
                        <a:rPr lang="en-US" sz="1000" b="0" i="0" u="none" strike="noStrike" dirty="0" err="1">
                          <a:solidFill>
                            <a:srgbClr val="3B3838"/>
                          </a:solidFill>
                          <a:effectLst/>
                          <a:latin typeface="Arial" panose="020B0604020202020204" pitchFamily="34" charset="0"/>
                        </a:rPr>
                        <a:t>Inds</a:t>
                      </a:r>
                      <a:r>
                        <a:rPr lang="en-US" sz="1000" b="0" i="0" u="none" strike="noStrike" dirty="0">
                          <a:solidFill>
                            <a:srgbClr val="3B3838"/>
                          </a:solidFill>
                          <a:effectLst/>
                          <a:latin typeface="Arial" panose="020B0604020202020204" pitchFamily="34" charset="0"/>
                        </a:rPr>
                        <a:t>.</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Al Jubail</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Industrial Resins Limited</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12.30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3.20</a:t>
                      </a:r>
                    </a:p>
                  </a:txBody>
                  <a:tcPr marL="9525" marR="9525" marT="9525" marB="0" anchor="ctr">
                    <a:solidFill>
                      <a:srgbClr val="C6CFDC"/>
                    </a:solidFill>
                  </a:tcPr>
                </a:tc>
                <a:tc>
                  <a:txBody>
                    <a:bodyPr/>
                    <a:lstStyle/>
                    <a:p>
                      <a:pPr algn="ctr" rtl="0" fontAlgn="ctr"/>
                      <a:r>
                        <a:rPr lang="en-US" sz="1000" b="0" i="0" u="none" strike="noStrike" dirty="0">
                          <a:solidFill>
                            <a:srgbClr val="3B3838"/>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616493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n Export Import Organization, Limda Chowk - Import Export Consultants in  Rajkot - Justdial">
            <a:extLst>
              <a:ext uri="{FF2B5EF4-FFF2-40B4-BE49-F238E27FC236}">
                <a16:creationId xmlns:a16="http://schemas.microsoft.com/office/drawing/2014/main" id="{3244D39F-A04E-4F94-AB26-352BEDB06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4068417" y="0"/>
            <a:ext cx="5075583"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defRPr/>
            </a:pPr>
            <a:r>
              <a:rPr lang="en-US" sz="2200" b="1" dirty="0">
                <a:solidFill>
                  <a:prstClr val="black"/>
                </a:solidFill>
                <a:latin typeface="Arial" panose="020B0604020202020204" pitchFamily="34" charset="0"/>
                <a:cs typeface="Arial" panose="020B0604020202020204" pitchFamily="34" charset="0"/>
              </a:rPr>
              <a:t>Global Import Export Analysis</a:t>
            </a:r>
          </a:p>
        </p:txBody>
      </p:sp>
    </p:spTree>
    <p:extLst>
      <p:ext uri="{BB962C8B-B14F-4D97-AF65-F5344CB8AC3E}">
        <p14:creationId xmlns:p14="http://schemas.microsoft.com/office/powerpoint/2010/main" val="1258389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226229"/>
            <a:ext cx="7089913" cy="456400"/>
          </a:xfrm>
        </p:spPr>
        <p:txBody>
          <a:bodyPr>
            <a:normAutofit/>
          </a:bodyPr>
          <a:lstStyle/>
          <a:p>
            <a:pPr marL="0" indent="0">
              <a:spcBef>
                <a:spcPts val="0"/>
              </a:spcBef>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Trade Dynamics, 2018-2020</a:t>
            </a:r>
          </a:p>
        </p:txBody>
      </p:sp>
      <p:graphicFrame>
        <p:nvGraphicFramePr>
          <p:cNvPr id="3" name="Table 2">
            <a:extLst>
              <a:ext uri="{FF2B5EF4-FFF2-40B4-BE49-F238E27FC236}">
                <a16:creationId xmlns:a16="http://schemas.microsoft.com/office/drawing/2014/main" id="{A404D5C3-A61A-4F18-BC34-0AA2E2944082}"/>
              </a:ext>
            </a:extLst>
          </p:cNvPr>
          <p:cNvGraphicFramePr>
            <a:graphicFrameLocks noGrp="1"/>
          </p:cNvGraphicFramePr>
          <p:nvPr>
            <p:extLst>
              <p:ext uri="{D42A27DB-BD31-4B8C-83A1-F6EECF244321}">
                <p14:modId xmlns:p14="http://schemas.microsoft.com/office/powerpoint/2010/main" val="722530288"/>
              </p:ext>
            </p:extLst>
          </p:nvPr>
        </p:nvGraphicFramePr>
        <p:xfrm>
          <a:off x="318051" y="1179443"/>
          <a:ext cx="8385681" cy="5108053"/>
        </p:xfrm>
        <a:graphic>
          <a:graphicData uri="http://schemas.openxmlformats.org/drawingml/2006/table">
            <a:tbl>
              <a:tblPr>
                <a:tableStyleId>{5C22544A-7EE6-4342-B048-85BDC9FD1C3A}</a:tableStyleId>
              </a:tblPr>
              <a:tblGrid>
                <a:gridCol w="1460862">
                  <a:extLst>
                    <a:ext uri="{9D8B030D-6E8A-4147-A177-3AD203B41FA5}">
                      <a16:colId xmlns:a16="http://schemas.microsoft.com/office/drawing/2014/main" val="3510469611"/>
                    </a:ext>
                  </a:extLst>
                </a:gridCol>
                <a:gridCol w="1235616">
                  <a:extLst>
                    <a:ext uri="{9D8B030D-6E8A-4147-A177-3AD203B41FA5}">
                      <a16:colId xmlns:a16="http://schemas.microsoft.com/office/drawing/2014/main" val="1563040891"/>
                    </a:ext>
                  </a:extLst>
                </a:gridCol>
                <a:gridCol w="1072657">
                  <a:extLst>
                    <a:ext uri="{9D8B030D-6E8A-4147-A177-3AD203B41FA5}">
                      <a16:colId xmlns:a16="http://schemas.microsoft.com/office/drawing/2014/main" val="2053358854"/>
                    </a:ext>
                  </a:extLst>
                </a:gridCol>
                <a:gridCol w="1235616">
                  <a:extLst>
                    <a:ext uri="{9D8B030D-6E8A-4147-A177-3AD203B41FA5}">
                      <a16:colId xmlns:a16="http://schemas.microsoft.com/office/drawing/2014/main" val="3285618494"/>
                    </a:ext>
                  </a:extLst>
                </a:gridCol>
                <a:gridCol w="1072657">
                  <a:extLst>
                    <a:ext uri="{9D8B030D-6E8A-4147-A177-3AD203B41FA5}">
                      <a16:colId xmlns:a16="http://schemas.microsoft.com/office/drawing/2014/main" val="530339056"/>
                    </a:ext>
                  </a:extLst>
                </a:gridCol>
                <a:gridCol w="1235616">
                  <a:extLst>
                    <a:ext uri="{9D8B030D-6E8A-4147-A177-3AD203B41FA5}">
                      <a16:colId xmlns:a16="http://schemas.microsoft.com/office/drawing/2014/main" val="2603892354"/>
                    </a:ext>
                  </a:extLst>
                </a:gridCol>
                <a:gridCol w="1072657">
                  <a:extLst>
                    <a:ext uri="{9D8B030D-6E8A-4147-A177-3AD203B41FA5}">
                      <a16:colId xmlns:a16="http://schemas.microsoft.com/office/drawing/2014/main" val="1340399775"/>
                    </a:ext>
                  </a:extLst>
                </a:gridCol>
              </a:tblGrid>
              <a:tr h="320345">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extLst>
                  <a:ext uri="{0D108BD9-81ED-4DB2-BD59-A6C34878D82A}">
                    <a16:rowId xmlns:a16="http://schemas.microsoft.com/office/drawing/2014/main" val="2082590284"/>
                  </a:ext>
                </a:extLst>
              </a:tr>
              <a:tr h="417128">
                <a:tc>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Import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93696953"/>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16.72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25.10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8.10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1909175"/>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10.74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77437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Canada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0.81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8.55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5585914"/>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6.52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6.14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468114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440840"/>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Turkey</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938447"/>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2.89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66356"/>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Russia</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087048"/>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3.06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0.91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733318"/>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2.66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0" i="0" u="none" strike="noStrike" dirty="0">
                          <a:solidFill>
                            <a:srgbClr val="000000"/>
                          </a:solidFill>
                          <a:effectLst/>
                          <a:latin typeface="Verdana" panose="020B0604030504040204" pitchFamily="34" charset="0"/>
                        </a:rPr>
                        <a:t>0.89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712442"/>
                  </a:ext>
                </a:extLst>
              </a:tr>
              <a:tr h="364215">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105.92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27.49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110.98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29.54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84.53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21.38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01802"/>
                  </a:ext>
                </a:extLst>
              </a:tr>
              <a:tr h="364215">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147.91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41.27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150.40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41.97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t"/>
                      <a:r>
                        <a:rPr lang="en-US" sz="1000" b="1" i="0" u="none" strike="noStrike" dirty="0">
                          <a:solidFill>
                            <a:srgbClr val="000000"/>
                          </a:solidFill>
                          <a:effectLst/>
                          <a:latin typeface="Verdana" panose="020B0604030504040204" pitchFamily="34" charset="0"/>
                        </a:rPr>
                        <a:t>150.83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1" i="0" u="none" strike="noStrike" dirty="0">
                          <a:solidFill>
                            <a:srgbClr val="000000"/>
                          </a:solidFill>
                          <a:effectLst/>
                          <a:latin typeface="Arial" panose="020B0604020202020204" pitchFamily="34" charset="0"/>
                        </a:rPr>
                        <a:t>42.09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915200"/>
                  </a:ext>
                </a:extLst>
              </a:tr>
            </a:tbl>
          </a:graphicData>
        </a:graphic>
      </p:graphicFrame>
      <p:sp>
        <p:nvSpPr>
          <p:cNvPr id="2" name="TextBox 1">
            <a:extLst>
              <a:ext uri="{FF2B5EF4-FFF2-40B4-BE49-F238E27FC236}">
                <a16:creationId xmlns:a16="http://schemas.microsoft.com/office/drawing/2014/main" id="{05AFF84F-3183-4B46-94BB-E11D8DCA20F7}"/>
              </a:ext>
            </a:extLst>
          </p:cNvPr>
          <p:cNvSpPr txBox="1"/>
          <p:nvPr/>
        </p:nvSpPr>
        <p:spPr>
          <a:xfrm>
            <a:off x="0" y="706842"/>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Global Vinyl Ester Resin Trade Dynamics – Import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2018-2020</a:t>
            </a:r>
          </a:p>
        </p:txBody>
      </p:sp>
      <p:sp>
        <p:nvSpPr>
          <p:cNvPr id="6" name="Rectangle 5">
            <a:extLst>
              <a:ext uri="{FF2B5EF4-FFF2-40B4-BE49-F238E27FC236}">
                <a16:creationId xmlns:a16="http://schemas.microsoft.com/office/drawing/2014/main" id="{06BE8756-CDDE-4433-AD63-F88AB19E88D1}"/>
              </a:ext>
            </a:extLst>
          </p:cNvPr>
          <p:cNvSpPr/>
          <p:nvPr/>
        </p:nvSpPr>
        <p:spPr>
          <a:xfrm>
            <a:off x="5383846" y="6287496"/>
            <a:ext cx="3319886"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India, France, Brazil, Mexico etc.</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Note:- Value in USD Million,</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a:t>
            </a:r>
            <a:r>
              <a:rPr lang="en-US" sz="8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Techsci</a:t>
            </a: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Analysis</a:t>
            </a:r>
          </a:p>
        </p:txBody>
      </p:sp>
    </p:spTree>
    <p:extLst>
      <p:ext uri="{BB962C8B-B14F-4D97-AF65-F5344CB8AC3E}">
        <p14:creationId xmlns:p14="http://schemas.microsoft.com/office/powerpoint/2010/main" val="3695846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288286596"/>
              </p:ext>
            </p:extLst>
          </p:nvPr>
        </p:nvGraphicFramePr>
        <p:xfrm>
          <a:off x="328330" y="1181100"/>
          <a:ext cx="8477956" cy="5092126"/>
        </p:xfrm>
        <a:graphic>
          <a:graphicData uri="http://schemas.openxmlformats.org/drawingml/2006/table">
            <a:tbl>
              <a:tblPr>
                <a:tableStyleId>{5C22544A-7EE6-4342-B048-85BDC9FD1C3A}</a:tableStyleId>
              </a:tblPr>
              <a:tblGrid>
                <a:gridCol w="1924918">
                  <a:extLst>
                    <a:ext uri="{9D8B030D-6E8A-4147-A177-3AD203B41FA5}">
                      <a16:colId xmlns:a16="http://schemas.microsoft.com/office/drawing/2014/main" val="2248426255"/>
                    </a:ext>
                  </a:extLst>
                </a:gridCol>
                <a:gridCol w="1092173">
                  <a:extLst>
                    <a:ext uri="{9D8B030D-6E8A-4147-A177-3AD203B41FA5}">
                      <a16:colId xmlns:a16="http://schemas.microsoft.com/office/drawing/2014/main" val="4066457308"/>
                    </a:ext>
                  </a:extLst>
                </a:gridCol>
                <a:gridCol w="1092173">
                  <a:extLst>
                    <a:ext uri="{9D8B030D-6E8A-4147-A177-3AD203B41FA5}">
                      <a16:colId xmlns:a16="http://schemas.microsoft.com/office/drawing/2014/main" val="3407139894"/>
                    </a:ext>
                  </a:extLst>
                </a:gridCol>
                <a:gridCol w="1092173">
                  <a:extLst>
                    <a:ext uri="{9D8B030D-6E8A-4147-A177-3AD203B41FA5}">
                      <a16:colId xmlns:a16="http://schemas.microsoft.com/office/drawing/2014/main" val="417742263"/>
                    </a:ext>
                  </a:extLst>
                </a:gridCol>
                <a:gridCol w="1092173">
                  <a:extLst>
                    <a:ext uri="{9D8B030D-6E8A-4147-A177-3AD203B41FA5}">
                      <a16:colId xmlns:a16="http://schemas.microsoft.com/office/drawing/2014/main" val="1689735446"/>
                    </a:ext>
                  </a:extLst>
                </a:gridCol>
                <a:gridCol w="1092173">
                  <a:extLst>
                    <a:ext uri="{9D8B030D-6E8A-4147-A177-3AD203B41FA5}">
                      <a16:colId xmlns:a16="http://schemas.microsoft.com/office/drawing/2014/main" val="2270222744"/>
                    </a:ext>
                  </a:extLst>
                </a:gridCol>
                <a:gridCol w="1092173">
                  <a:extLst>
                    <a:ext uri="{9D8B030D-6E8A-4147-A177-3AD203B41FA5}">
                      <a16:colId xmlns:a16="http://schemas.microsoft.com/office/drawing/2014/main" val="2489774250"/>
                    </a:ext>
                  </a:extLst>
                </a:gridCol>
              </a:tblGrid>
              <a:tr h="445407">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0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495504">
                <a:tc>
                  <a:txBody>
                    <a:bodyPr/>
                    <a:lstStyle/>
                    <a:p>
                      <a:pPr algn="ctr" rtl="0" fontAlgn="ctr"/>
                      <a:r>
                        <a:rPr lang="en-IN" sz="10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Export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9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55644213"/>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14.31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16.95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5.69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20.06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360208">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9.24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19.97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Singapore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9.47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4612979"/>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960890"/>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2.61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823158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6.37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5.64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4.44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7165461"/>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11.87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9.95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0134265"/>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3.17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0.70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3.37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0.74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3552288"/>
                  </a:ext>
                </a:extLst>
              </a:tr>
              <a:tr h="344637">
                <a:tc>
                  <a:txBody>
                    <a:bodyPr/>
                    <a:lstStyle/>
                    <a:p>
                      <a:pPr marL="0" algn="ctr" defTabSz="685800" rtl="0" eaLnBrk="1" fontAlgn="b"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98.78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7.35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103.71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8.35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a:solidFill>
                            <a:srgbClr val="000000"/>
                          </a:solidFill>
                          <a:effectLst/>
                          <a:latin typeface="Verdana" panose="020B0604030504040204" pitchFamily="34" charset="0"/>
                          <a:ea typeface="+mn-ea"/>
                          <a:cs typeface="+mn-cs"/>
                        </a:rPr>
                        <a:t>103.81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0" i="0" u="none" strike="noStrike" kern="1200" dirty="0">
                          <a:solidFill>
                            <a:srgbClr val="000000"/>
                          </a:solidFill>
                          <a:effectLst/>
                          <a:latin typeface="Verdana" panose="020B0604030504040204" pitchFamily="34" charset="0"/>
                          <a:ea typeface="+mn-ea"/>
                          <a:cs typeface="+mn-cs"/>
                        </a:rPr>
                        <a:t>3.14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344637">
                <a:tc>
                  <a:txBody>
                    <a:bodyPr/>
                    <a:lstStyle/>
                    <a:p>
                      <a:pPr algn="ctr" fontAlgn="b"/>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175.43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28.33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176.85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28.56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206.42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t" latinLnBrk="0" hangingPunct="1"/>
                      <a:r>
                        <a:rPr lang="en-US" sz="1000" b="1" i="0" u="none" strike="noStrike" kern="1200" dirty="0">
                          <a:solidFill>
                            <a:srgbClr val="000000"/>
                          </a:solidFill>
                          <a:effectLst/>
                          <a:latin typeface="Verdana" panose="020B0604030504040204" pitchFamily="34" charset="0"/>
                          <a:ea typeface="+mn-ea"/>
                          <a:cs typeface="+mn-cs"/>
                        </a:rPr>
                        <a:t>33.34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490183" y="6273225"/>
            <a:ext cx="332548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India, Malaysia, United Kingdom, France etc.</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Note:- Value is in USD Million.</a:t>
            </a:r>
          </a:p>
          <a:p>
            <a:pPr algn="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a:t>
            </a:r>
            <a:r>
              <a:rPr lang="en-US" sz="8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Techsci</a:t>
            </a:r>
            <a:r>
              <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Analysis</a:t>
            </a:r>
          </a:p>
          <a:p>
            <a:pPr algn="r"/>
            <a:endParaRPr lang="en-US" sz="8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0EEAB8A9-B937-4450-874F-9BD8CE42B0DB}"/>
              </a:ext>
            </a:extLst>
          </p:cNvPr>
          <p:cNvSpPr txBox="1"/>
          <p:nvPr/>
        </p:nvSpPr>
        <p:spPr>
          <a:xfrm>
            <a:off x="0" y="706842"/>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6: Global Vinyl Ester Resin Trade Dynamics – Export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2018-2020</a:t>
            </a:r>
          </a:p>
        </p:txBody>
      </p:sp>
      <p:sp>
        <p:nvSpPr>
          <p:cNvPr id="7" name="Text Placeholder 3">
            <a:extLst>
              <a:ext uri="{FF2B5EF4-FFF2-40B4-BE49-F238E27FC236}">
                <a16:creationId xmlns:a16="http://schemas.microsoft.com/office/drawing/2014/main" id="{BF0B2453-2B45-4325-9B96-EF809FE73F2C}"/>
              </a:ext>
            </a:extLst>
          </p:cNvPr>
          <p:cNvSpPr txBox="1">
            <a:spLocks/>
          </p:cNvSpPr>
          <p:nvPr/>
        </p:nvSpPr>
        <p:spPr>
          <a:xfrm>
            <a:off x="0" y="226229"/>
            <a:ext cx="7089913"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IN" sz="1400" b="1" dirty="0">
                <a:solidFill>
                  <a:sysClr val="windowText" lastClr="000000">
                    <a:lumMod val="85000"/>
                    <a:lumOff val="15000"/>
                  </a:sysClr>
                </a:solidFill>
                <a:latin typeface="Montserrat" panose="02000505000000020004" pitchFamily="2" charset="0"/>
                <a:cs typeface="Arial" panose="020B0604020202020204" pitchFamily="34" charset="0"/>
              </a:rPr>
              <a:t>Global Vinyl Ester Resin </a:t>
            </a:r>
            <a:r>
              <a:rPr lang="en-US" sz="1400" b="1" dirty="0">
                <a:solidFill>
                  <a:sysClr val="windowText" lastClr="000000">
                    <a:lumMod val="85000"/>
                    <a:lumOff val="15000"/>
                  </a:sysClr>
                </a:solidFill>
                <a:latin typeface="Montserrat" panose="02000505000000020004" pitchFamily="2" charset="0"/>
                <a:cs typeface="Arial" panose="020B0604020202020204" pitchFamily="34" charset="0"/>
              </a:rPr>
              <a:t>Trade Dynamics, 2018-2020</a:t>
            </a:r>
          </a:p>
        </p:txBody>
      </p:sp>
    </p:spTree>
    <p:extLst>
      <p:ext uri="{BB962C8B-B14F-4D97-AF65-F5344CB8AC3E}">
        <p14:creationId xmlns:p14="http://schemas.microsoft.com/office/powerpoint/2010/main" val="1804043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2972864"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SUPPLY SCENARIO</a:t>
            </a:r>
          </a:p>
        </p:txBody>
      </p:sp>
      <p:pic>
        <p:nvPicPr>
          <p:cNvPr id="6" name="Picture 5">
            <a:extLst>
              <a:ext uri="{FF2B5EF4-FFF2-40B4-BE49-F238E27FC236}">
                <a16:creationId xmlns:a16="http://schemas.microsoft.com/office/drawing/2014/main" id="{E78EADBA-C3EC-4186-8D45-77320241A6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3089893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E832C-7CC2-4913-8C0A-DFAD060568BF}"/>
              </a:ext>
            </a:extLst>
          </p:cNvPr>
          <p:cNvSpPr>
            <a:spLocks noGrp="1"/>
          </p:cNvSpPr>
          <p:nvPr>
            <p:ph type="body" sz="quarter" idx="14"/>
          </p:nvPr>
        </p:nvSpPr>
        <p:spPr/>
        <p:txBody>
          <a:bodyPr>
            <a:normAutofit fontScale="85000" lnSpcReduction="20000"/>
          </a:bodyPr>
          <a:lstStyle/>
          <a:p>
            <a:endPar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endParaRPr>
          </a:p>
          <a:p>
            <a:pPr defTabSz="457200">
              <a:lnSpc>
                <a:spcPts val="1700"/>
              </a:lnSpc>
              <a:spcBef>
                <a:spcPct val="0"/>
              </a:spcBef>
              <a:defRPr/>
            </a:pPr>
            <a:r>
              <a:rPr lang="en-IN" dirty="0">
                <a:solidFill>
                  <a:prstClr val="black"/>
                </a:solidFill>
                <a:latin typeface="Montserrat"/>
                <a:ea typeface="+mj-ea"/>
              </a:rPr>
              <a:t>DEMAND SUPPLY SCENARIO</a:t>
            </a:r>
          </a:p>
          <a:p>
            <a:endParaRPr lang="en-US" dirty="0"/>
          </a:p>
        </p:txBody>
      </p:sp>
      <p:sp>
        <p:nvSpPr>
          <p:cNvPr id="9" name="TextBox 8">
            <a:extLst>
              <a:ext uri="{FF2B5EF4-FFF2-40B4-BE49-F238E27FC236}">
                <a16:creationId xmlns:a16="http://schemas.microsoft.com/office/drawing/2014/main" id="{BB80A2FB-D4B1-4171-AA27-7E653E95A7B9}"/>
              </a:ext>
            </a:extLst>
          </p:cNvPr>
          <p:cNvSpPr txBox="1"/>
          <p:nvPr/>
        </p:nvSpPr>
        <p:spPr>
          <a:xfrm>
            <a:off x="352713" y="736699"/>
            <a:ext cx="8057685" cy="5601213"/>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Pct val="150000"/>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overall market for Vinyl Ester Resin </a:t>
            </a:r>
            <a:r>
              <a:rPr lang="en-US" sz="1000" dirty="0">
                <a:latin typeface="Verdana" panose="020B0604030504040204" pitchFamily="34" charset="0"/>
                <a:ea typeface="Verdana" panose="020B0604030504040204" pitchFamily="34" charset="0"/>
                <a:cs typeface="Verdana" panose="020B0604030504040204" pitchFamily="34" charset="0"/>
              </a:rPr>
              <a:t>is currently in surplus situation in APAC region because downstream manufacturers are still consuming Vinyl Ester.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However, companies are currently operating at lower rates due to uncertainty in demand potential owing to current pandemic situation.  But estimated </a:t>
            </a:r>
            <a:r>
              <a:rPr lang="en-US" sz="1000" dirty="0">
                <a:latin typeface="Verdana" panose="020B0604030504040204" pitchFamily="34" charset="0"/>
                <a:ea typeface="Verdana" panose="020B0604030504040204" pitchFamily="34" charset="0"/>
                <a:cs typeface="Verdana" panose="020B0604030504040204" pitchFamily="34" charset="0"/>
              </a:rPr>
              <a:t>demand supply gap in APAC region till 2025 may generate the need for capacity addition or running plants at 100% capacities to overcome the supply gap.</a:t>
            </a:r>
          </a:p>
          <a:p>
            <a:pPr marR="0" lvl="0" algn="just" defTabSz="457200" rtl="0" eaLnBrk="1" fontAlgn="auto" latinLnBrk="0" hangingPunct="1">
              <a:lnSpc>
                <a:spcPct val="150000"/>
              </a:lnSpc>
              <a:spcBef>
                <a:spcPts val="0"/>
              </a:spcBef>
              <a:spcAft>
                <a:spcPts val="0"/>
              </a:spcAft>
              <a:buClrTx/>
              <a:buSzPct val="150000"/>
              <a:tabLst/>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Major demand for Vinyl Ester Resin in Europe is derived from pipes and tanks, and renewables. Major  producers such as </a:t>
            </a:r>
            <a:r>
              <a:rPr lang="en-US" sz="1000" dirty="0">
                <a:latin typeface="Verdana" panose="020B0604030504040204" pitchFamily="34" charset="0"/>
                <a:ea typeface="Verdana" panose="020B0604030504040204" pitchFamily="34" charset="0"/>
                <a:cs typeface="Verdana" panose="020B0604030504040204" pitchFamily="34" charset="0"/>
              </a:rPr>
              <a:t>AOC, INEOS Composites</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produce and consume Vinyl Ester Resin in various type </a:t>
            </a:r>
            <a:r>
              <a:rPr lang="en-US" sz="1000" dirty="0">
                <a:latin typeface="Verdana" panose="020B0604030504040204" pitchFamily="34" charset="0"/>
                <a:ea typeface="Verdana" panose="020B0604030504040204" pitchFamily="34" charset="0"/>
                <a:cs typeface="Verdana" panose="020B0604030504040204" pitchFamily="34" charset="0"/>
              </a:rPr>
              <a:t>and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forms. </a:t>
            </a:r>
            <a:r>
              <a:rPr lang="en-US" sz="1000" dirty="0">
                <a:latin typeface="Verdana" panose="020B0604030504040204" pitchFamily="34" charset="0"/>
                <a:ea typeface="Verdana" panose="020B0604030504040204" pitchFamily="34" charset="0"/>
                <a:cs typeface="Verdana" panose="020B0604030504040204" pitchFamily="34" charset="0"/>
              </a:rPr>
              <a:t>In Europe, most of the vinyl ester resins are used in renewables especially in Wind Energy.</a:t>
            </a:r>
          </a:p>
          <a:p>
            <a:pPr algn="just">
              <a:lnSpc>
                <a:spcPct val="150000"/>
              </a:lnSpc>
              <a:buSzPct val="150000"/>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algn="just">
              <a:lnSpc>
                <a:spcPct val="150000"/>
              </a:lnSpc>
              <a:buSzPct val="150000"/>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Consequently, Vinyl Ester Resin, has increasingly been used </a:t>
            </a:r>
            <a:r>
              <a:rPr lang="en-US" sz="1000" dirty="0">
                <a:latin typeface="Verdana" panose="020B0604030504040204" pitchFamily="34" charset="0"/>
                <a:ea typeface="Verdana" panose="020B0604030504040204" pitchFamily="34" charset="0"/>
                <a:cs typeface="Verdana" panose="020B0604030504040204" pitchFamily="34" charset="0"/>
              </a:rPr>
              <a:t>manufactured by Unsaturated polyester resins manufacturer companies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across Europe as an alternative to other compounds. Thus, demand for Vinyl Ester Resin has recently taken an exponential pace in European market. However, on the supply side, European market is still </a:t>
            </a:r>
            <a:r>
              <a:rPr lang="en-US" sz="1000" dirty="0">
                <a:latin typeface="Verdana" panose="020B0604030504040204" pitchFamily="34" charset="0"/>
                <a:ea typeface="Verdana" panose="020B0604030504040204" pitchFamily="34" charset="0"/>
                <a:cs typeface="Verdana" panose="020B0604030504040204" pitchFamily="34" charset="0"/>
              </a:rPr>
              <a:t>dependent on Asia-Pacific region for Vinyl Ester Resin.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It is </a:t>
            </a:r>
            <a:r>
              <a:rPr lang="en-US" sz="1000" dirty="0">
                <a:latin typeface="Verdana" panose="020B0604030504040204" pitchFamily="34" charset="0"/>
                <a:ea typeface="Verdana" panose="020B0604030504040204" pitchFamily="34" charset="0"/>
                <a:cs typeface="Verdana" panose="020B0604030504040204" pitchFamily="34" charset="0"/>
              </a:rPr>
              <a:t>estimated that in 2020, half of the demand for Vinyl Ester Resin from Europe will be catered through imports.</a:t>
            </a:r>
          </a:p>
          <a:p>
            <a:pPr marL="171450" indent="-171450" algn="just">
              <a:lnSpc>
                <a:spcPct val="150000"/>
              </a:lnSpc>
              <a:buSzPct val="150000"/>
              <a:buFont typeface="Arial" panose="020B0604020202020204" pitchFamily="34" charset="0"/>
              <a:buChar char="•"/>
              <a:defRPr/>
            </a:pPr>
            <a:endParaRPr lang="en-US" sz="1000" dirty="0">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North America, Vinyl Ester Resin has been </a:t>
            </a:r>
            <a:r>
              <a:rPr lang="en-US" sz="1000" dirty="0">
                <a:latin typeface="Verdana" panose="020B0604030504040204" pitchFamily="34" charset="0"/>
                <a:ea typeface="Verdana" panose="020B0604030504040204" pitchFamily="34" charset="0"/>
                <a:cs typeface="Verdana" panose="020B0604030504040204" pitchFamily="34" charset="0"/>
              </a:rPr>
              <a:t>used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the production of pipes and tanks. In 2020, many players including market player, AOC have revamped their total production significantly in the United States during year-end.  </a:t>
            </a:r>
            <a:r>
              <a:rPr lang="en-US" sz="1000" dirty="0">
                <a:latin typeface="Verdana" panose="020B0604030504040204" pitchFamily="34" charset="0"/>
                <a:ea typeface="Verdana" panose="020B0604030504040204" pitchFamily="34" charset="0"/>
                <a:cs typeface="Verdana" panose="020B0604030504040204" pitchFamily="34" charset="0"/>
              </a:rPr>
              <a:t>AOC manufactures Vinyl ester resin for thermal, corrosion, and chemical resistance applications which is used in the  manufacture of pipes and tanks, marine and renewables. It is also being used as lining systems in industries to protect the pipes and tanks from corrosion and various chemicals.</a:t>
            </a:r>
            <a:endParaRPr kumimoji="0" lang="en-US" sz="1000" b="0" i="0" u="none" strike="noStrike" kern="1200" cap="none" spc="0" normalizeH="0" baseline="0" noProof="0" dirty="0">
              <a:ln>
                <a:noFill/>
              </a:ln>
              <a:effectLst/>
              <a:highlight>
                <a:srgbClr val="FFFF00"/>
              </a:highligh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366354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481438427"/>
              </p:ext>
            </p:extLst>
          </p:nvPr>
        </p:nvGraphicFramePr>
        <p:xfrm>
          <a:off x="259318" y="1094126"/>
          <a:ext cx="8701612" cy="2499360"/>
        </p:xfrm>
        <a:graphic>
          <a:graphicData uri="http://schemas.openxmlformats.org/drawingml/2006/table">
            <a:tbl>
              <a:tblPr firstRow="1" bandRow="1">
                <a:tableStyleId>{93296810-A885-4BE3-A3E7-6D5BEEA58F35}</a:tableStyleId>
              </a:tblPr>
              <a:tblGrid>
                <a:gridCol w="925940">
                  <a:extLst>
                    <a:ext uri="{9D8B030D-6E8A-4147-A177-3AD203B41FA5}">
                      <a16:colId xmlns:a16="http://schemas.microsoft.com/office/drawing/2014/main" val="3272690331"/>
                    </a:ext>
                  </a:extLst>
                </a:gridCol>
                <a:gridCol w="915035">
                  <a:extLst>
                    <a:ext uri="{9D8B030D-6E8A-4147-A177-3AD203B41FA5}">
                      <a16:colId xmlns:a16="http://schemas.microsoft.com/office/drawing/2014/main" val="3580014540"/>
                    </a:ext>
                  </a:extLst>
                </a:gridCol>
                <a:gridCol w="762293">
                  <a:extLst>
                    <a:ext uri="{9D8B030D-6E8A-4147-A177-3AD203B41FA5}">
                      <a16:colId xmlns:a16="http://schemas.microsoft.com/office/drawing/2014/main" val="1855223881"/>
                    </a:ext>
                  </a:extLst>
                </a:gridCol>
                <a:gridCol w="762293">
                  <a:extLst>
                    <a:ext uri="{9D8B030D-6E8A-4147-A177-3AD203B41FA5}">
                      <a16:colId xmlns:a16="http://schemas.microsoft.com/office/drawing/2014/main" val="224046152"/>
                    </a:ext>
                  </a:extLst>
                </a:gridCol>
                <a:gridCol w="762293">
                  <a:extLst>
                    <a:ext uri="{9D8B030D-6E8A-4147-A177-3AD203B41FA5}">
                      <a16:colId xmlns:a16="http://schemas.microsoft.com/office/drawing/2014/main" val="4135288567"/>
                    </a:ext>
                  </a:extLst>
                </a:gridCol>
                <a:gridCol w="762293">
                  <a:extLst>
                    <a:ext uri="{9D8B030D-6E8A-4147-A177-3AD203B41FA5}">
                      <a16:colId xmlns:a16="http://schemas.microsoft.com/office/drawing/2014/main" val="4147586031"/>
                    </a:ext>
                  </a:extLst>
                </a:gridCol>
                <a:gridCol w="660579">
                  <a:extLst>
                    <a:ext uri="{9D8B030D-6E8A-4147-A177-3AD203B41FA5}">
                      <a16:colId xmlns:a16="http://schemas.microsoft.com/office/drawing/2014/main" val="1065642436"/>
                    </a:ext>
                  </a:extLst>
                </a:gridCol>
                <a:gridCol w="864007">
                  <a:extLst>
                    <a:ext uri="{9D8B030D-6E8A-4147-A177-3AD203B41FA5}">
                      <a16:colId xmlns:a16="http://schemas.microsoft.com/office/drawing/2014/main" val="2921408857"/>
                    </a:ext>
                  </a:extLst>
                </a:gridCol>
                <a:gridCol w="762293">
                  <a:extLst>
                    <a:ext uri="{9D8B030D-6E8A-4147-A177-3AD203B41FA5}">
                      <a16:colId xmlns:a16="http://schemas.microsoft.com/office/drawing/2014/main" val="216429577"/>
                    </a:ext>
                  </a:extLst>
                </a:gridCol>
                <a:gridCol w="762293">
                  <a:extLst>
                    <a:ext uri="{9D8B030D-6E8A-4147-A177-3AD203B41FA5}">
                      <a16:colId xmlns:a16="http://schemas.microsoft.com/office/drawing/2014/main" val="1541654645"/>
                    </a:ext>
                  </a:extLst>
                </a:gridCol>
                <a:gridCol w="762293">
                  <a:extLst>
                    <a:ext uri="{9D8B030D-6E8A-4147-A177-3AD203B41FA5}">
                      <a16:colId xmlns:a16="http://schemas.microsoft.com/office/drawing/2014/main" val="293342903"/>
                    </a:ext>
                  </a:extLst>
                </a:gridCol>
              </a:tblGrid>
              <a:tr h="249375">
                <a:tc>
                  <a:txBody>
                    <a:bodyPr/>
                    <a:lstStyle/>
                    <a:p>
                      <a:pPr algn="ctr"/>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8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marL="0" algn="ctr" defTabSz="9144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286158">
                <a:tc rowSpan="7">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Global</a:t>
                      </a: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938</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938</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953</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965</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980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985</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1020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1025</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1030</a:t>
                      </a:r>
                    </a:p>
                  </a:txBody>
                  <a:tcPr marL="9525" marR="9525" marT="9525" marB="0" anchor="ctr"/>
                </a:tc>
                <a:extLst>
                  <a:ext uri="{0D108BD9-81ED-4DB2-BD59-A6C34878D82A}">
                    <a16:rowId xmlns:a16="http://schemas.microsoft.com/office/drawing/2014/main" val="2171199941"/>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733</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750</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776</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790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812</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759</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808</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866</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929</a:t>
                      </a:r>
                    </a:p>
                  </a:txBody>
                  <a:tcPr marL="9525" marR="9525" marT="9525" marB="0" anchor="ctr"/>
                </a:tc>
                <a:extLst>
                  <a:ext uri="{0D108BD9-81ED-4DB2-BD59-A6C34878D82A}">
                    <a16:rowId xmlns:a16="http://schemas.microsoft.com/office/drawing/2014/main" val="2090164450"/>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125.99</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122.12</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117.69</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114.67</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121.38</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105.97</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extLst>
                  <a:ext uri="{0D108BD9-81ED-4DB2-BD59-A6C34878D82A}">
                    <a16:rowId xmlns:a16="http://schemas.microsoft.com/office/drawing/2014/main" val="3580386574"/>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800" b="1"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125.99</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122.12</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117.69</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114.67</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121.38</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105.97</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0</a:t>
                      </a:r>
                    </a:p>
                  </a:txBody>
                  <a:tcPr marL="9525" marR="9525" marT="9525" marB="0" anchor="ctr"/>
                </a:tc>
                <a:extLst>
                  <a:ext uri="{0D108BD9-81ED-4DB2-BD59-A6C34878D82A}">
                    <a16:rowId xmlns:a16="http://schemas.microsoft.com/office/drawing/2014/main" val="3251520526"/>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677.49</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707.79</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734.69</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767.44</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796.32</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739.49</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789.09</a:t>
                      </a:r>
                    </a:p>
                  </a:txBody>
                  <a:tcPr marL="9525" marR="9525" marT="9525" marB="0" anchor="ctr"/>
                </a:tc>
                <a:tc>
                  <a:txBody>
                    <a:bodyPr/>
                    <a:lstStyle/>
                    <a:p>
                      <a:pPr algn="ctr" fontAlgn="b"/>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1026.25</a:t>
                      </a:r>
                    </a:p>
                  </a:txBody>
                  <a:tcPr marL="9525" marR="9525" marT="9525" marB="0" anchor="ctr"/>
                </a:tc>
                <a:tc>
                  <a:txBody>
                    <a:bodyPr/>
                    <a:lstStyle/>
                    <a:p>
                      <a:pPr algn="ctr" fontAlgn="b"/>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1367.33</a:t>
                      </a:r>
                    </a:p>
                  </a:txBody>
                  <a:tcPr marL="9525" marR="9525" marT="9525" marB="0" anchor="ctr"/>
                </a:tc>
                <a:extLst>
                  <a:ext uri="{0D108BD9-81ED-4DB2-BD59-A6C34878D82A}">
                    <a16:rowId xmlns:a16="http://schemas.microsoft.com/office/drawing/2014/main" val="1211048611"/>
                  </a:ext>
                </a:extLst>
              </a:tr>
              <a:tr h="405234">
                <a:tc vMerge="1">
                  <a:txBody>
                    <a:bodyPr/>
                    <a:lstStyle/>
                    <a:p>
                      <a:endParaRPr lang="en-US"/>
                    </a:p>
                  </a:txBody>
                  <a:tcP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4.32%</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4.47%</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3.80%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4.46%</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3.76%</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-7.14%</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6.71%</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6.42%</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5.58%</a:t>
                      </a:r>
                    </a:p>
                  </a:txBody>
                  <a:tcPr marL="9525" marR="9525" marT="9525" marB="0" anchor="ctr"/>
                </a:tc>
                <a:extLst>
                  <a:ext uri="{0D108BD9-81ED-4DB2-BD59-A6C34878D82A}">
                    <a16:rowId xmlns:a16="http://schemas.microsoft.com/office/drawing/2014/main" val="1658376168"/>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19.23</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-159.81</a:t>
                      </a:r>
                    </a:p>
                  </a:txBody>
                  <a:tcPr marL="9525" marR="9525" marT="9525" marB="0" anchor="ctr"/>
                </a:tc>
                <a:tc>
                  <a:txBody>
                    <a:bodyPr/>
                    <a:lstStyle/>
                    <a:p>
                      <a:pPr algn="ctr" fontAlgn="ctr"/>
                      <a:r>
                        <a:rPr lang="en-US" sz="8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-438.76</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7: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2015-2030F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746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1588564292"/>
              </p:ext>
            </p:extLst>
          </p:nvPr>
        </p:nvGraphicFramePr>
        <p:xfrm>
          <a:off x="259318" y="1094126"/>
          <a:ext cx="8701612" cy="2499360"/>
        </p:xfrm>
        <a:graphic>
          <a:graphicData uri="http://schemas.openxmlformats.org/drawingml/2006/table">
            <a:tbl>
              <a:tblPr firstRow="1" bandRow="1">
                <a:tableStyleId>{93296810-A885-4BE3-A3E7-6D5BEEA58F35}</a:tableStyleId>
              </a:tblPr>
              <a:tblGrid>
                <a:gridCol w="925940">
                  <a:extLst>
                    <a:ext uri="{9D8B030D-6E8A-4147-A177-3AD203B41FA5}">
                      <a16:colId xmlns:a16="http://schemas.microsoft.com/office/drawing/2014/main" val="3272690331"/>
                    </a:ext>
                  </a:extLst>
                </a:gridCol>
                <a:gridCol w="915035">
                  <a:extLst>
                    <a:ext uri="{9D8B030D-6E8A-4147-A177-3AD203B41FA5}">
                      <a16:colId xmlns:a16="http://schemas.microsoft.com/office/drawing/2014/main" val="3580014540"/>
                    </a:ext>
                  </a:extLst>
                </a:gridCol>
                <a:gridCol w="762293">
                  <a:extLst>
                    <a:ext uri="{9D8B030D-6E8A-4147-A177-3AD203B41FA5}">
                      <a16:colId xmlns:a16="http://schemas.microsoft.com/office/drawing/2014/main" val="1855223881"/>
                    </a:ext>
                  </a:extLst>
                </a:gridCol>
                <a:gridCol w="762293">
                  <a:extLst>
                    <a:ext uri="{9D8B030D-6E8A-4147-A177-3AD203B41FA5}">
                      <a16:colId xmlns:a16="http://schemas.microsoft.com/office/drawing/2014/main" val="224046152"/>
                    </a:ext>
                  </a:extLst>
                </a:gridCol>
                <a:gridCol w="762293">
                  <a:extLst>
                    <a:ext uri="{9D8B030D-6E8A-4147-A177-3AD203B41FA5}">
                      <a16:colId xmlns:a16="http://schemas.microsoft.com/office/drawing/2014/main" val="4135288567"/>
                    </a:ext>
                  </a:extLst>
                </a:gridCol>
                <a:gridCol w="762293">
                  <a:extLst>
                    <a:ext uri="{9D8B030D-6E8A-4147-A177-3AD203B41FA5}">
                      <a16:colId xmlns:a16="http://schemas.microsoft.com/office/drawing/2014/main" val="4147586031"/>
                    </a:ext>
                  </a:extLst>
                </a:gridCol>
                <a:gridCol w="660579">
                  <a:extLst>
                    <a:ext uri="{9D8B030D-6E8A-4147-A177-3AD203B41FA5}">
                      <a16:colId xmlns:a16="http://schemas.microsoft.com/office/drawing/2014/main" val="1065642436"/>
                    </a:ext>
                  </a:extLst>
                </a:gridCol>
                <a:gridCol w="864007">
                  <a:extLst>
                    <a:ext uri="{9D8B030D-6E8A-4147-A177-3AD203B41FA5}">
                      <a16:colId xmlns:a16="http://schemas.microsoft.com/office/drawing/2014/main" val="2921408857"/>
                    </a:ext>
                  </a:extLst>
                </a:gridCol>
                <a:gridCol w="762293">
                  <a:extLst>
                    <a:ext uri="{9D8B030D-6E8A-4147-A177-3AD203B41FA5}">
                      <a16:colId xmlns:a16="http://schemas.microsoft.com/office/drawing/2014/main" val="216429577"/>
                    </a:ext>
                  </a:extLst>
                </a:gridCol>
                <a:gridCol w="762293">
                  <a:extLst>
                    <a:ext uri="{9D8B030D-6E8A-4147-A177-3AD203B41FA5}">
                      <a16:colId xmlns:a16="http://schemas.microsoft.com/office/drawing/2014/main" val="1541654645"/>
                    </a:ext>
                  </a:extLst>
                </a:gridCol>
                <a:gridCol w="762293">
                  <a:extLst>
                    <a:ext uri="{9D8B030D-6E8A-4147-A177-3AD203B41FA5}">
                      <a16:colId xmlns:a16="http://schemas.microsoft.com/office/drawing/2014/main" val="293342903"/>
                    </a:ext>
                  </a:extLst>
                </a:gridCol>
              </a:tblGrid>
              <a:tr h="249375">
                <a:tc>
                  <a:txBody>
                    <a:bodyPr/>
                    <a:lstStyle/>
                    <a:p>
                      <a:pPr marL="0" algn="ctr" defTabSz="685800" rtl="0" eaLnBrk="1" latinLnBrk="0" hangingPunct="1"/>
                      <a:endPar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endParaRPr lang="en-IN" sz="8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marL="0" algn="ctr" defTabSz="685800" rtl="0" eaLnBrk="1" latinLnBrk="0" hangingPunct="1"/>
                      <a:r>
                        <a:rPr lang="en-IN" sz="800" b="1" kern="12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286158">
                <a:tc rowSpan="7">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Asia Pacific</a:t>
                      </a: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Capacity</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427</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427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427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427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442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442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477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482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487</a:t>
                      </a:r>
                    </a:p>
                  </a:txBody>
                  <a:tcPr marL="9525" marR="9525" marT="9525" marB="0" anchor="ctr"/>
                </a:tc>
                <a:extLst>
                  <a:ext uri="{0D108BD9-81ED-4DB2-BD59-A6C34878D82A}">
                    <a16:rowId xmlns:a16="http://schemas.microsoft.com/office/drawing/2014/main" val="2171199941"/>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315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337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357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327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399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441</a:t>
                      </a:r>
                    </a:p>
                  </a:txBody>
                  <a:tcPr marL="9525" marR="9525" marT="9525" marB="0" anchor="ctr"/>
                </a:tc>
                <a:extLst>
                  <a:ext uri="{0D108BD9-81ED-4DB2-BD59-A6C34878D82A}">
                    <a16:rowId xmlns:a16="http://schemas.microsoft.com/office/drawing/2014/main" val="2090164450"/>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13.76</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14.96</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15.38</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23.81</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28.83</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24.55</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580386574"/>
                  </a:ext>
                </a:extLst>
              </a:tr>
              <a:tr h="249375">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38.91</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33.53</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28.44</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24.50</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29.91</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23.00</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251520526"/>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283.31</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301.03</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317.07</a:t>
                      </a:r>
                    </a:p>
                  </a:txBody>
                  <a:tcPr marL="9525" marR="9525" marT="9525" marB="0" anchor="ctr"/>
                </a:tc>
                <a:tc>
                  <a:txBody>
                    <a:bodyPr/>
                    <a:lstStyle/>
                    <a:p>
                      <a:pPr marL="0" algn="ctr" defTabSz="685800" rtl="0" eaLnBrk="1" fontAlgn="b"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332.53</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348.58</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322.29</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349.49</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484.81</a:t>
                      </a:r>
                    </a:p>
                  </a:txBody>
                  <a:tcPr marL="9525" marR="9525" marT="9525" marB="0" anchor="ctr"/>
                </a:tc>
                <a:tc>
                  <a:txBody>
                    <a:bodyPr/>
                    <a:lstStyle/>
                    <a:p>
                      <a:pPr marL="0" algn="ctr" defTabSz="685800" rtl="0" eaLnBrk="1" fontAlgn="b"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688.20</a:t>
                      </a:r>
                    </a:p>
                  </a:txBody>
                  <a:tcPr marL="9525" marR="9525" marT="9525" marB="0" anchor="ctr"/>
                </a:tc>
                <a:extLst>
                  <a:ext uri="{0D108BD9-81ED-4DB2-BD59-A6C34878D82A}">
                    <a16:rowId xmlns:a16="http://schemas.microsoft.com/office/drawing/2014/main" val="1211048611"/>
                  </a:ext>
                </a:extLst>
              </a:tr>
              <a:tr h="405234">
                <a:tc vMerge="1">
                  <a:txBody>
                    <a:bodyPr/>
                    <a:lstStyle/>
                    <a:p>
                      <a:endParaRPr lang="en-US"/>
                    </a:p>
                  </a:txBody>
                  <a:tcP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6.26%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4.88%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4.83%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-7.54%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8.44%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8.06%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6.84%</a:t>
                      </a:r>
                    </a:p>
                  </a:txBody>
                  <a:tcPr marL="9525" marR="9525" marT="9525" marB="0" anchor="ctr"/>
                </a:tc>
                <a:extLst>
                  <a:ext uri="{0D108BD9-81ED-4DB2-BD59-A6C34878D82A}">
                    <a16:rowId xmlns:a16="http://schemas.microsoft.com/office/drawing/2014/main" val="1658376168"/>
                  </a:ext>
                </a:extLst>
              </a:tr>
              <a:tr h="40523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27.90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-32.22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-102.63</a:t>
                      </a:r>
                    </a:p>
                  </a:txBody>
                  <a:tcPr marL="9525" marR="9525" marT="9525"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7: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Vinyl Ester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2015-2030F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graphicFrame>
        <p:nvGraphicFramePr>
          <p:cNvPr id="4" name="Table 3">
            <a:extLst>
              <a:ext uri="{FF2B5EF4-FFF2-40B4-BE49-F238E27FC236}">
                <a16:creationId xmlns:a16="http://schemas.microsoft.com/office/drawing/2014/main" id="{20E056C2-DFC0-4941-8F68-B0CEE0AFD93B}"/>
              </a:ext>
            </a:extLst>
          </p:cNvPr>
          <p:cNvGraphicFramePr>
            <a:graphicFrameLocks noGrp="1"/>
          </p:cNvGraphicFramePr>
          <p:nvPr>
            <p:extLst>
              <p:ext uri="{D42A27DB-BD31-4B8C-83A1-F6EECF244321}">
                <p14:modId xmlns:p14="http://schemas.microsoft.com/office/powerpoint/2010/main" val="1775456397"/>
              </p:ext>
            </p:extLst>
          </p:nvPr>
        </p:nvGraphicFramePr>
        <p:xfrm>
          <a:off x="259319" y="3593487"/>
          <a:ext cx="8701612" cy="2724410"/>
        </p:xfrm>
        <a:graphic>
          <a:graphicData uri="http://schemas.openxmlformats.org/drawingml/2006/table">
            <a:tbl>
              <a:tblPr firstRow="1" bandRow="1">
                <a:tableStyleId>{93296810-A885-4BE3-A3E7-6D5BEEA58F35}</a:tableStyleId>
              </a:tblPr>
              <a:tblGrid>
                <a:gridCol w="925940">
                  <a:extLst>
                    <a:ext uri="{9D8B030D-6E8A-4147-A177-3AD203B41FA5}">
                      <a16:colId xmlns:a16="http://schemas.microsoft.com/office/drawing/2014/main" val="3272690331"/>
                    </a:ext>
                  </a:extLst>
                </a:gridCol>
                <a:gridCol w="915035">
                  <a:extLst>
                    <a:ext uri="{9D8B030D-6E8A-4147-A177-3AD203B41FA5}">
                      <a16:colId xmlns:a16="http://schemas.microsoft.com/office/drawing/2014/main" val="3580014540"/>
                    </a:ext>
                  </a:extLst>
                </a:gridCol>
                <a:gridCol w="762293">
                  <a:extLst>
                    <a:ext uri="{9D8B030D-6E8A-4147-A177-3AD203B41FA5}">
                      <a16:colId xmlns:a16="http://schemas.microsoft.com/office/drawing/2014/main" val="1855223881"/>
                    </a:ext>
                  </a:extLst>
                </a:gridCol>
                <a:gridCol w="762293">
                  <a:extLst>
                    <a:ext uri="{9D8B030D-6E8A-4147-A177-3AD203B41FA5}">
                      <a16:colId xmlns:a16="http://schemas.microsoft.com/office/drawing/2014/main" val="224046152"/>
                    </a:ext>
                  </a:extLst>
                </a:gridCol>
                <a:gridCol w="762293">
                  <a:extLst>
                    <a:ext uri="{9D8B030D-6E8A-4147-A177-3AD203B41FA5}">
                      <a16:colId xmlns:a16="http://schemas.microsoft.com/office/drawing/2014/main" val="4135288567"/>
                    </a:ext>
                  </a:extLst>
                </a:gridCol>
                <a:gridCol w="762293">
                  <a:extLst>
                    <a:ext uri="{9D8B030D-6E8A-4147-A177-3AD203B41FA5}">
                      <a16:colId xmlns:a16="http://schemas.microsoft.com/office/drawing/2014/main" val="4147586031"/>
                    </a:ext>
                  </a:extLst>
                </a:gridCol>
                <a:gridCol w="762293">
                  <a:extLst>
                    <a:ext uri="{9D8B030D-6E8A-4147-A177-3AD203B41FA5}">
                      <a16:colId xmlns:a16="http://schemas.microsoft.com/office/drawing/2014/main" val="1065642436"/>
                    </a:ext>
                  </a:extLst>
                </a:gridCol>
                <a:gridCol w="762293">
                  <a:extLst>
                    <a:ext uri="{9D8B030D-6E8A-4147-A177-3AD203B41FA5}">
                      <a16:colId xmlns:a16="http://schemas.microsoft.com/office/drawing/2014/main" val="2921408857"/>
                    </a:ext>
                  </a:extLst>
                </a:gridCol>
                <a:gridCol w="762293">
                  <a:extLst>
                    <a:ext uri="{9D8B030D-6E8A-4147-A177-3AD203B41FA5}">
                      <a16:colId xmlns:a16="http://schemas.microsoft.com/office/drawing/2014/main" val="216429577"/>
                    </a:ext>
                  </a:extLst>
                </a:gridCol>
                <a:gridCol w="762293">
                  <a:extLst>
                    <a:ext uri="{9D8B030D-6E8A-4147-A177-3AD203B41FA5}">
                      <a16:colId xmlns:a16="http://schemas.microsoft.com/office/drawing/2014/main" val="1541654645"/>
                    </a:ext>
                  </a:extLst>
                </a:gridCol>
                <a:gridCol w="762293">
                  <a:extLst>
                    <a:ext uri="{9D8B030D-6E8A-4147-A177-3AD203B41FA5}">
                      <a16:colId xmlns:a16="http://schemas.microsoft.com/office/drawing/2014/main" val="4147100182"/>
                    </a:ext>
                  </a:extLst>
                </a:gridCol>
              </a:tblGrid>
              <a:tr h="275890">
                <a:tc gridSpan="10">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hMerge="1">
                  <a:txBody>
                    <a:bodyPr/>
                    <a:lstStyle/>
                    <a:p>
                      <a:pPr algn="ct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1">
                        <a:lumMod val="50000"/>
                      </a:schemeClr>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71434692"/>
                  </a:ext>
                </a:extLst>
              </a:tr>
              <a:tr h="275890">
                <a:tc rowSpan="7">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Europe</a:t>
                      </a: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208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208</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213</a:t>
                      </a:r>
                    </a:p>
                  </a:txBody>
                  <a:tcPr marL="9525" marR="9525" marT="9525" marB="0" anchor="ctr"/>
                </a:tc>
                <a:extLst>
                  <a:ext uri="{0D108BD9-81ED-4DB2-BD59-A6C34878D82A}">
                    <a16:rowId xmlns:a16="http://schemas.microsoft.com/office/drawing/2014/main" val="2171199941"/>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Production</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169.60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172.07</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172.40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172.50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174.49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169.95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176.39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181.09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189.61</a:t>
                      </a:r>
                    </a:p>
                  </a:txBody>
                  <a:tcPr marL="9525" marR="9525" marT="9525" marB="0" anchor="ctr"/>
                </a:tc>
                <a:extLst>
                  <a:ext uri="{0D108BD9-81ED-4DB2-BD59-A6C34878D82A}">
                    <a16:rowId xmlns:a16="http://schemas.microsoft.com/office/drawing/2014/main" val="2090164450"/>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Import </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33.25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35.72</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37.43</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40.56</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44.73</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35.61</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580386574"/>
                  </a:ext>
                </a:extLst>
              </a:tr>
              <a:tr h="27589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Export</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28.05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28.15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26.40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23.71</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25.55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24.25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extLst>
                  <a:ext uri="{0D108BD9-81ED-4DB2-BD59-A6C34878D82A}">
                    <a16:rowId xmlns:a16="http://schemas.microsoft.com/office/drawing/2014/main" val="3251520526"/>
                  </a:ext>
                </a:extLst>
              </a:tr>
              <a:tr h="44832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Total Demand</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171.09</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175.88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179.66</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185.58</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189.85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177.60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187.10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228.54</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281.95</a:t>
                      </a:r>
                    </a:p>
                  </a:txBody>
                  <a:tcPr marL="9525" marR="9525" marT="9525" marB="0" anchor="ctr"/>
                </a:tc>
                <a:extLst>
                  <a:ext uri="{0D108BD9-81ED-4DB2-BD59-A6C34878D82A}">
                    <a16:rowId xmlns:a16="http://schemas.microsoft.com/office/drawing/2014/main" val="1211048611"/>
                  </a:ext>
                </a:extLst>
              </a:tr>
              <a:tr h="448320">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Y-O-Y Growth(%)</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 </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2.80%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2.15%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3.30%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2.30%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5.35%</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4.72%</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3.86%</a:t>
                      </a:r>
                    </a:p>
                  </a:txBody>
                  <a:tcPr marL="9525" marR="9525" marT="9525" marB="0" anchor="ctr"/>
                </a:tc>
                <a:extLst>
                  <a:ext uri="{0D108BD9-81ED-4DB2-BD59-A6C34878D82A}">
                    <a16:rowId xmlns:a16="http://schemas.microsoft.com/office/drawing/2014/main" val="3040910214"/>
                  </a:ext>
                </a:extLst>
              </a:tr>
              <a:tr h="448320">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800" b="1" kern="1200" dirty="0">
                          <a:solidFill>
                            <a:srgbClr val="002060"/>
                          </a:solidFill>
                          <a:latin typeface="Verdana" panose="020B0604030504040204" pitchFamily="34" charset="0"/>
                          <a:ea typeface="Verdana" panose="020B0604030504040204" pitchFamily="34" charset="0"/>
                          <a:cs typeface="Verdana" panose="020B0604030504040204" pitchFamily="34" charset="0"/>
                        </a:rPr>
                        <a:t>Demand Supply Gap</a:t>
                      </a:r>
                    </a:p>
                  </a:txBody>
                  <a:tcPr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a:solidFill>
                            <a:schemeClr val="tx1"/>
                          </a:solidFill>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-10.70</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-47.45</a:t>
                      </a:r>
                    </a:p>
                  </a:txBody>
                  <a:tcPr marL="9525" marR="9525" marT="9525" marB="0" anchor="ctr"/>
                </a:tc>
                <a:tc>
                  <a:txBody>
                    <a:bodyPr/>
                    <a:lstStyle/>
                    <a:p>
                      <a:pPr marL="0" algn="ctr" defTabSz="685800" rtl="0" eaLnBrk="1" fontAlgn="ctr" latinLnBrk="0" hangingPunct="1"/>
                      <a:r>
                        <a:rPr lang="en-US" sz="8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-92.34</a:t>
                      </a:r>
                    </a:p>
                  </a:txBody>
                  <a:tcPr marL="9525" marR="9525" marT="9525"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6237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20273</TotalTime>
  <Words>14439</Words>
  <Application>Microsoft Office PowerPoint</Application>
  <PresentationFormat>On-screen Show (4:3)</PresentationFormat>
  <Paragraphs>3575</Paragraphs>
  <Slides>105</Slides>
  <Notes>50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105</vt:i4>
      </vt:variant>
    </vt:vector>
  </HeadingPairs>
  <TitlesOfParts>
    <vt:vector size="121" baseType="lpstr">
      <vt:lpstr>Arial</vt:lpstr>
      <vt:lpstr>Calibri</vt:lpstr>
      <vt:lpstr>Calibri Light</vt:lpstr>
      <vt:lpstr>Montserrat</vt:lpstr>
      <vt:lpstr>Muli Light</vt:lpstr>
      <vt:lpstr>Open Sans</vt:lpstr>
      <vt:lpstr>Veradana</vt:lpstr>
      <vt:lpstr>Verdana</vt:lpstr>
      <vt:lpstr>Wingdings</vt:lpstr>
      <vt:lpstr>Office Theme</vt:lpstr>
      <vt:lpstr>4_Office Theme</vt:lpstr>
      <vt:lpstr>2_Office Theme</vt:lpstr>
      <vt:lpstr>3_Office Theme</vt:lpstr>
      <vt:lpstr>8_Office Theme</vt:lpstr>
      <vt:lpstr>6_Office Theme</vt:lpstr>
      <vt:lpstr>5_Office Theme</vt:lpstr>
      <vt:lpstr>GLOBAL VINYL ESTER RESIN MARKET FORECAST &amp; OPPORTUNITIES,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Bisphenol S Market Forecast &amp; Opportunities, 2025</dc:title>
  <dc:creator>Karan Chechi</dc:creator>
  <cp:lastModifiedBy>Hardik Malhotra</cp:lastModifiedBy>
  <cp:revision>100</cp:revision>
  <dcterms:created xsi:type="dcterms:W3CDTF">2020-09-04T10:22:29Z</dcterms:created>
  <dcterms:modified xsi:type="dcterms:W3CDTF">2021-09-28T05:12:16Z</dcterms:modified>
</cp:coreProperties>
</file>